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23"/>
  </p:normalViewPr>
  <p:slideViewPr>
    <p:cSldViewPr snapToGrid="0" snapToObjects="1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aanustehver\Dropbox\Advokatuur\Kriminaalpoliitika\Statist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aanustehver\Dropbox\Advokatuur\Kriminaalpoliitika\Statistik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aanustehver\Dropbox\Advokatuur\Kriminaalpoliitika\Statistik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jaanustehver\Dropbox\Advokatuur\Kriminaalpoliitika\Statistik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aanustehver\Dropbox\Advokatuur\Kriminaalpoliitika\Statisti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8712141645278"/>
          <c:y val="3.390810631429690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Vangide arv 100,000 el kohta / prison population rate per 100,000 inhabitants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7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cat>
            <c:strRef>
              <c:f>Sheet1!$B$4:$I$4</c:f>
              <c:strCache>
                <c:ptCount val="8"/>
                <c:pt idx="0">
                  <c:v>Eesti</c:v>
                </c:pt>
                <c:pt idx="1">
                  <c:v>Soome</c:v>
                </c:pt>
                <c:pt idx="2">
                  <c:v>Norra</c:v>
                </c:pt>
                <c:pt idx="3">
                  <c:v>Sloveenia</c:v>
                </c:pt>
                <c:pt idx="4">
                  <c:v>Taani</c:v>
                </c:pt>
                <c:pt idx="5">
                  <c:v>Iirimaa</c:v>
                </c:pt>
                <c:pt idx="6">
                  <c:v>Luksemburg</c:v>
                </c:pt>
                <c:pt idx="7">
                  <c:v>Euroopa mediaan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210</c:v>
                </c:pt>
                <c:pt idx="1">
                  <c:v>57</c:v>
                </c:pt>
                <c:pt idx="2">
                  <c:v>74</c:v>
                </c:pt>
                <c:pt idx="3">
                  <c:v>64</c:v>
                </c:pt>
                <c:pt idx="4">
                  <c:v>59</c:v>
                </c:pt>
                <c:pt idx="5">
                  <c:v>75</c:v>
                </c:pt>
                <c:pt idx="6">
                  <c:v>115</c:v>
                </c:pt>
                <c:pt idx="7">
                  <c:v>115.7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0037464"/>
        <c:axId val="330030800"/>
      </c:barChart>
      <c:catAx>
        <c:axId val="330037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t-EE"/>
          </a:p>
        </c:txPr>
        <c:crossAx val="330030800"/>
        <c:crosses val="autoZero"/>
        <c:auto val="1"/>
        <c:lblAlgn val="ctr"/>
        <c:lblOffset val="100"/>
        <c:noMultiLvlLbl val="0"/>
      </c:catAx>
      <c:valAx>
        <c:axId val="33003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330037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Vangla</a:t>
            </a:r>
            <a:r>
              <a:rPr lang="et-EE" sz="2000" dirty="0"/>
              <a:t>süsteemi</a:t>
            </a:r>
            <a:r>
              <a:rPr lang="en-US" sz="2000" dirty="0"/>
              <a:t> </a:t>
            </a:r>
            <a:r>
              <a:rPr lang="en-US" sz="2000" dirty="0" err="1"/>
              <a:t>eelarve</a:t>
            </a:r>
            <a:r>
              <a:rPr lang="et-EE" sz="2000" dirty="0"/>
              <a:t> / </a:t>
            </a:r>
          </a:p>
          <a:p>
            <a:pPr>
              <a:defRPr sz="2000"/>
            </a:pPr>
            <a:r>
              <a:rPr lang="et-EE" sz="2000" dirty="0" err="1"/>
              <a:t>prison</a:t>
            </a:r>
            <a:r>
              <a:rPr lang="et-EE" sz="2000" dirty="0"/>
              <a:t> </a:t>
            </a:r>
            <a:r>
              <a:rPr lang="et-EE" sz="2000" dirty="0" err="1"/>
              <a:t>budget</a:t>
            </a:r>
            <a:endParaRPr lang="et-EE" sz="2000" dirty="0"/>
          </a:p>
        </c:rich>
      </c:tx>
      <c:layout>
        <c:manualLayout>
          <c:xMode val="edge"/>
          <c:yMode val="edge"/>
          <c:x val="0.35004933211704298"/>
          <c:y val="2.77778781691031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Vanglate eelarve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</c:spPr>
          </c:dPt>
          <c:cat>
            <c:strRef>
              <c:f>Sheet1!$B$4:$H$4</c:f>
              <c:strCache>
                <c:ptCount val="7"/>
                <c:pt idx="0">
                  <c:v>Eesti</c:v>
                </c:pt>
                <c:pt idx="1">
                  <c:v>Soome</c:v>
                </c:pt>
                <c:pt idx="2">
                  <c:v>Norra</c:v>
                </c:pt>
                <c:pt idx="3">
                  <c:v>Sloveenia</c:v>
                </c:pt>
                <c:pt idx="4">
                  <c:v>Taani</c:v>
                </c:pt>
                <c:pt idx="5">
                  <c:v>Iirimaa</c:v>
                </c:pt>
                <c:pt idx="6">
                  <c:v>Luksemburg</c:v>
                </c:pt>
              </c:strCache>
            </c:strRef>
          </c:cat>
          <c:val>
            <c:numRef>
              <c:f>Sheet1!$B$10:$H$10</c:f>
              <c:numCache>
                <c:formatCode>#\ ##,000\ "€"</c:formatCode>
                <c:ptCount val="7"/>
                <c:pt idx="0" formatCode="#\ ##0\ &quot;€&quot;">
                  <c:v>43600000</c:v>
                </c:pt>
                <c:pt idx="1">
                  <c:v>197300000</c:v>
                </c:pt>
                <c:pt idx="2">
                  <c:v>475000000</c:v>
                </c:pt>
                <c:pt idx="3">
                  <c:v>33200000</c:v>
                </c:pt>
                <c:pt idx="4">
                  <c:v>411000000</c:v>
                </c:pt>
                <c:pt idx="5">
                  <c:v>389000000</c:v>
                </c:pt>
                <c:pt idx="6">
                  <c:v>50800000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0033936"/>
        <c:axId val="330032368"/>
      </c:barChart>
      <c:catAx>
        <c:axId val="33003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t-EE"/>
          </a:p>
        </c:txPr>
        <c:crossAx val="330032368"/>
        <c:crosses val="autoZero"/>
        <c:auto val="1"/>
        <c:lblAlgn val="ctr"/>
        <c:lblOffset val="100"/>
        <c:noMultiLvlLbl val="0"/>
      </c:catAx>
      <c:valAx>
        <c:axId val="330032368"/>
        <c:scaling>
          <c:orientation val="minMax"/>
        </c:scaling>
        <c:delete val="0"/>
        <c:axPos val="l"/>
        <c:majorGridlines/>
        <c:numFmt formatCode="#\ ##0\ &quot;€&quot;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330033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151288387954499E-2"/>
          <c:y val="3.2986110070513497E-2"/>
          <c:w val="0.69088765864552204"/>
          <c:h val="0.79213436115734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Vangide arv / prison population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Eesti</c:v>
                </c:pt>
                <c:pt idx="1">
                  <c:v>Soome</c:v>
                </c:pt>
                <c:pt idx="2">
                  <c:v>Norra</c:v>
                </c:pt>
                <c:pt idx="3">
                  <c:v>Sloveenia</c:v>
                </c:pt>
                <c:pt idx="4">
                  <c:v>Taani</c:v>
                </c:pt>
                <c:pt idx="5">
                  <c:v>Iirimaa</c:v>
                </c:pt>
                <c:pt idx="6">
                  <c:v>Luksemburg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2774</c:v>
                </c:pt>
                <c:pt idx="1">
                  <c:v>3174</c:v>
                </c:pt>
                <c:pt idx="2">
                  <c:v>3933</c:v>
                </c:pt>
                <c:pt idx="3">
                  <c:v>1316</c:v>
                </c:pt>
                <c:pt idx="4">
                  <c:v>3418</c:v>
                </c:pt>
                <c:pt idx="5">
                  <c:v>3593</c:v>
                </c:pt>
                <c:pt idx="6">
                  <c:v>690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Vangistusse sisenevate isikute arv aastas / flow of entries per year</c:v>
                </c:pt>
              </c:strCache>
            </c:strRef>
          </c:tx>
          <c:invertIfNegative val="0"/>
          <c:cat>
            <c:strRef>
              <c:f>Sheet1!$B$4:$H$4</c:f>
              <c:strCache>
                <c:ptCount val="7"/>
                <c:pt idx="0">
                  <c:v>Eesti</c:v>
                </c:pt>
                <c:pt idx="1">
                  <c:v>Soome</c:v>
                </c:pt>
                <c:pt idx="2">
                  <c:v>Norra</c:v>
                </c:pt>
                <c:pt idx="3">
                  <c:v>Sloveenia</c:v>
                </c:pt>
                <c:pt idx="4">
                  <c:v>Taani</c:v>
                </c:pt>
                <c:pt idx="5">
                  <c:v>Iirimaa</c:v>
                </c:pt>
                <c:pt idx="6">
                  <c:v>Luksemburg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  <c:pt idx="0">
                  <c:v>1764</c:v>
                </c:pt>
                <c:pt idx="1">
                  <c:v>5749</c:v>
                </c:pt>
                <c:pt idx="2">
                  <c:v>8926</c:v>
                </c:pt>
                <c:pt idx="3">
                  <c:v>3434</c:v>
                </c:pt>
                <c:pt idx="4">
                  <c:v>12552</c:v>
                </c:pt>
                <c:pt idx="5">
                  <c:v>16409</c:v>
                </c:pt>
                <c:pt idx="6">
                  <c:v>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033152"/>
        <c:axId val="330037856"/>
      </c:barChart>
      <c:catAx>
        <c:axId val="33003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t-EE"/>
          </a:p>
        </c:txPr>
        <c:crossAx val="330037856"/>
        <c:crosses val="autoZero"/>
        <c:auto val="1"/>
        <c:lblAlgn val="ctr"/>
        <c:lblOffset val="100"/>
        <c:noMultiLvlLbl val="0"/>
      </c:catAx>
      <c:valAx>
        <c:axId val="33003785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33003315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78567590048679103"/>
          <c:y val="0.22381892686576799"/>
          <c:w val="0.19528211791713301"/>
          <c:h val="0.46624461474609702"/>
        </c:manualLayout>
      </c:layout>
      <c:overlay val="0"/>
      <c:txPr>
        <a:bodyPr/>
        <a:lstStyle/>
        <a:p>
          <a:pPr>
            <a:defRPr sz="1600" b="1"/>
          </a:pPr>
          <a:endParaRPr lang="et-EE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t-E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2000" dirty="0"/>
              <a:t>K</a:t>
            </a:r>
            <a:r>
              <a:rPr lang="en-US" sz="2000" dirty="0" err="1"/>
              <a:t>innipidamise</a:t>
            </a:r>
            <a:r>
              <a:rPr lang="en-US" sz="2000" dirty="0"/>
              <a:t> </a:t>
            </a:r>
            <a:r>
              <a:rPr lang="en-US" sz="2000" dirty="0" err="1"/>
              <a:t>kestus</a:t>
            </a:r>
            <a:r>
              <a:rPr lang="en-US" sz="2000" dirty="0"/>
              <a:t> (</a:t>
            </a:r>
            <a:r>
              <a:rPr lang="en-US" sz="2000" dirty="0" err="1"/>
              <a:t>kuudes</a:t>
            </a:r>
            <a:r>
              <a:rPr lang="en-US" sz="2000" dirty="0"/>
              <a:t>)</a:t>
            </a:r>
            <a:r>
              <a:rPr lang="et-EE" sz="2000" dirty="0"/>
              <a:t> /</a:t>
            </a:r>
          </a:p>
          <a:p>
            <a:pPr>
              <a:defRPr/>
            </a:pPr>
            <a:r>
              <a:rPr lang="et-EE" sz="2000" dirty="0" err="1"/>
              <a:t>length</a:t>
            </a:r>
            <a:r>
              <a:rPr lang="et-EE" sz="2000" dirty="0"/>
              <a:t> of </a:t>
            </a:r>
            <a:r>
              <a:rPr lang="et-EE" sz="2000" dirty="0" err="1"/>
              <a:t>imprisonment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Keskmine kinnipidamise kestus (kuudes)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7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cat>
            <c:strRef>
              <c:f>Sheet1!$B$4:$I$4</c:f>
              <c:strCache>
                <c:ptCount val="8"/>
                <c:pt idx="0">
                  <c:v>Eesti</c:v>
                </c:pt>
                <c:pt idx="1">
                  <c:v>Soome</c:v>
                </c:pt>
                <c:pt idx="2">
                  <c:v>Norra</c:v>
                </c:pt>
                <c:pt idx="3">
                  <c:v>Sloveenia</c:v>
                </c:pt>
                <c:pt idx="4">
                  <c:v>Taani</c:v>
                </c:pt>
                <c:pt idx="5">
                  <c:v>Iirimaa</c:v>
                </c:pt>
                <c:pt idx="6">
                  <c:v>Luksemburg</c:v>
                </c:pt>
                <c:pt idx="7">
                  <c:v>Euroopa mediaan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6.1</c:v>
                </c:pt>
                <c:pt idx="2">
                  <c:v>5</c:v>
                </c:pt>
                <c:pt idx="3">
                  <c:v>5.3</c:v>
                </c:pt>
                <c:pt idx="4">
                  <c:v>3.6</c:v>
                </c:pt>
                <c:pt idx="5">
                  <c:v>2.9</c:v>
                </c:pt>
                <c:pt idx="6">
                  <c:v>8.5</c:v>
                </c:pt>
                <c:pt idx="7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0034328"/>
        <c:axId val="330034720"/>
      </c:barChart>
      <c:catAx>
        <c:axId val="330034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t-EE"/>
          </a:p>
        </c:txPr>
        <c:crossAx val="330034720"/>
        <c:crosses val="autoZero"/>
        <c:auto val="1"/>
        <c:lblAlgn val="ctr"/>
        <c:lblOffset val="100"/>
        <c:noMultiLvlLbl val="0"/>
      </c:catAx>
      <c:valAx>
        <c:axId val="33003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t-EE"/>
          </a:p>
        </c:txPr>
        <c:crossAx val="330034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Vanglateenistuse</a:t>
            </a:r>
            <a:r>
              <a:rPr lang="en-US" dirty="0"/>
              <a:t> </a:t>
            </a:r>
            <a:r>
              <a:rPr lang="en-US" dirty="0" err="1"/>
              <a:t>kulud</a:t>
            </a:r>
            <a:r>
              <a:rPr lang="en-US" dirty="0"/>
              <a:t> / prison service costs</a:t>
            </a:r>
          </a:p>
        </c:rich>
      </c:tx>
      <c:layout>
        <c:manualLayout>
          <c:xMode val="edge"/>
          <c:yMode val="edge"/>
          <c:x val="0.53642843511221805"/>
          <c:y val="0.105292221100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5.65879265091861E-3"/>
                  <c:y val="2.4047098279381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36176727909001E-2"/>
                  <c:y val="7.1558763487897302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229658792650898E-2"/>
                  <c:y val="-9.2556138815981298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Sheet1!$A$81:$A$85</c:f>
              <c:strCache>
                <c:ptCount val="5"/>
                <c:pt idx="0">
                  <c:v>Tööjõukulu / personnel costs</c:v>
                </c:pt>
                <c:pt idx="1">
                  <c:v>Kinnistute ülalpidamine / Maintaining facilities</c:v>
                </c:pt>
                <c:pt idx="2">
                  <c:v>Toitlustamine / Food</c:v>
                </c:pt>
                <c:pt idx="3">
                  <c:v>Meditsiin ja hügieen / Medicine and hygiene</c:v>
                </c:pt>
                <c:pt idx="4">
                  <c:v>Muud (majandus)kulud / Other costs</c:v>
                </c:pt>
              </c:strCache>
            </c:strRef>
          </c:cat>
          <c:val>
            <c:numRef>
              <c:f>Sheet1!$B$81:$B$85</c:f>
              <c:numCache>
                <c:formatCode>General</c:formatCode>
                <c:ptCount val="5"/>
                <c:pt idx="0">
                  <c:v>30952625</c:v>
                </c:pt>
                <c:pt idx="1">
                  <c:v>13690976</c:v>
                </c:pt>
                <c:pt idx="2">
                  <c:v>1169460</c:v>
                </c:pt>
                <c:pt idx="3">
                  <c:v>1286018</c:v>
                </c:pt>
                <c:pt idx="4">
                  <c:v>2408414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805887623079704"/>
          <c:y val="0.25134740339521799"/>
          <c:w val="0.361800099653528"/>
          <c:h val="0.469952909220922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2112640"/>
          </a:xfrm>
        </p:spPr>
        <p:txBody>
          <a:bodyPr/>
          <a:lstStyle/>
          <a:p>
            <a:r>
              <a:rPr lang="en-US" dirty="0" smtClean="0"/>
              <a:t>VANGLA:</a:t>
            </a:r>
            <a:br>
              <a:rPr lang="en-US" dirty="0" smtClean="0"/>
            </a:br>
            <a:r>
              <a:rPr lang="en-US" dirty="0" err="1" smtClean="0"/>
              <a:t>milline</a:t>
            </a:r>
            <a:r>
              <a:rPr lang="en-US" dirty="0" smtClean="0"/>
              <a:t> ja </a:t>
            </a:r>
            <a:r>
              <a:rPr lang="en-US" dirty="0" err="1" smtClean="0"/>
              <a:t>milleks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422097"/>
            <a:ext cx="6987645" cy="962703"/>
          </a:xfrm>
        </p:spPr>
        <p:txBody>
          <a:bodyPr>
            <a:noAutofit/>
          </a:bodyPr>
          <a:lstStyle/>
          <a:p>
            <a:r>
              <a:rPr lang="en-US" sz="2400" dirty="0" smtClean="0"/>
              <a:t>Jaanus Tehver, </a:t>
            </a:r>
            <a:r>
              <a:rPr lang="en-US" sz="2400" dirty="0" err="1" smtClean="0"/>
              <a:t>vandeadvokaat</a:t>
            </a:r>
            <a:endParaRPr lang="en-US" sz="2400" dirty="0" smtClean="0"/>
          </a:p>
          <a:p>
            <a:r>
              <a:rPr lang="en-US" sz="2400" dirty="0" err="1" smtClean="0"/>
              <a:t>Ettekanne</a:t>
            </a:r>
            <a:r>
              <a:rPr lang="en-US" sz="2400" dirty="0" smtClean="0"/>
              <a:t> </a:t>
            </a:r>
            <a:r>
              <a:rPr lang="en-US" sz="2400" dirty="0" err="1" smtClean="0"/>
              <a:t>kriminaalpoliitika</a:t>
            </a:r>
            <a:r>
              <a:rPr lang="en-US" sz="2400" dirty="0" smtClean="0"/>
              <a:t> </a:t>
            </a:r>
            <a:r>
              <a:rPr lang="en-US" sz="2400" dirty="0" err="1" smtClean="0"/>
              <a:t>seminaril</a:t>
            </a:r>
            <a:r>
              <a:rPr lang="en-US" sz="2400" dirty="0" smtClean="0"/>
              <a:t> 23.11.2017</a:t>
            </a:r>
          </a:p>
        </p:txBody>
      </p:sp>
    </p:spTree>
    <p:extLst>
      <p:ext uri="{BB962C8B-B14F-4D97-AF65-F5344CB8AC3E}">
        <p14:creationId xmlns:p14="http://schemas.microsoft.com/office/powerpoint/2010/main" val="3141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14793"/>
            <a:ext cx="10018713" cy="68954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Vanglakogemus</a:t>
            </a:r>
            <a:r>
              <a:rPr lang="en-US" dirty="0" smtClean="0"/>
              <a:t>,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879" y="1229193"/>
            <a:ext cx="9794144" cy="484182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/>
              <a:t>Üldised</a:t>
            </a:r>
            <a:r>
              <a:rPr lang="en-US" sz="2500" dirty="0" smtClean="0"/>
              <a:t> </a:t>
            </a:r>
            <a:r>
              <a:rPr lang="en-US" sz="2500" dirty="0" err="1" smtClean="0"/>
              <a:t>tähelepanekud</a:t>
            </a:r>
            <a:r>
              <a:rPr lang="en-US" sz="2500" dirty="0" smtClean="0"/>
              <a:t>: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500" dirty="0" err="1" smtClean="0"/>
              <a:t>Kinnipeetavate</a:t>
            </a:r>
            <a:r>
              <a:rPr lang="en-US" sz="2500" dirty="0" smtClean="0"/>
              <a:t> </a:t>
            </a:r>
            <a:r>
              <a:rPr lang="en-US" sz="2500" dirty="0" err="1" smtClean="0"/>
              <a:t>ellu</a:t>
            </a:r>
            <a:r>
              <a:rPr lang="en-US" sz="2500" dirty="0" smtClean="0"/>
              <a:t> </a:t>
            </a:r>
            <a:r>
              <a:rPr lang="en-US" sz="2500" dirty="0" err="1" smtClean="0"/>
              <a:t>vanglas</a:t>
            </a:r>
            <a:r>
              <a:rPr lang="en-US" sz="2500" dirty="0" smtClean="0"/>
              <a:t> </a:t>
            </a:r>
            <a:r>
              <a:rPr lang="en-US" sz="2500" dirty="0" err="1" smtClean="0"/>
              <a:t>sekkutakse</a:t>
            </a:r>
            <a:r>
              <a:rPr lang="en-US" sz="2500" dirty="0" smtClean="0"/>
              <a:t> </a:t>
            </a:r>
            <a:r>
              <a:rPr lang="en-US" sz="2500" dirty="0" err="1" smtClean="0"/>
              <a:t>äärmiselt</a:t>
            </a:r>
            <a:r>
              <a:rPr lang="en-US" sz="2500" dirty="0" smtClean="0"/>
              <a:t> </a:t>
            </a:r>
            <a:r>
              <a:rPr lang="en-US" sz="2500" dirty="0" err="1" smtClean="0"/>
              <a:t>intensiivselt</a:t>
            </a:r>
            <a:r>
              <a:rPr lang="en-US" sz="2500" dirty="0" smtClean="0"/>
              <a:t>, </a:t>
            </a:r>
            <a:r>
              <a:rPr lang="en-US" sz="2500" dirty="0" err="1" smtClean="0"/>
              <a:t>võttes</a:t>
            </a:r>
            <a:r>
              <a:rPr lang="en-US" sz="2500" dirty="0" smtClean="0"/>
              <a:t> </a:t>
            </a:r>
            <a:r>
              <a:rPr lang="en-US" sz="2500" dirty="0" err="1" smtClean="0"/>
              <a:t>aluseks</a:t>
            </a:r>
            <a:r>
              <a:rPr lang="en-US" sz="2500" dirty="0" smtClean="0"/>
              <a:t> </a:t>
            </a:r>
            <a:r>
              <a:rPr lang="en-US" sz="2500" dirty="0" err="1" smtClean="0"/>
              <a:t>äärmiselt</a:t>
            </a:r>
            <a:r>
              <a:rPr lang="en-US" sz="2500" dirty="0" smtClean="0"/>
              <a:t> </a:t>
            </a:r>
            <a:r>
              <a:rPr lang="en-US" sz="2500" dirty="0" err="1" smtClean="0"/>
              <a:t>detailsed</a:t>
            </a:r>
            <a:r>
              <a:rPr lang="en-US" sz="2500" dirty="0" smtClean="0"/>
              <a:t> ja </a:t>
            </a:r>
            <a:r>
              <a:rPr lang="en-US" sz="2500" dirty="0" err="1" smtClean="0"/>
              <a:t>valdavalt</a:t>
            </a:r>
            <a:r>
              <a:rPr lang="en-US" sz="2500" dirty="0" smtClean="0"/>
              <a:t> </a:t>
            </a:r>
            <a:r>
              <a:rPr lang="en-US" sz="2500" dirty="0" err="1" smtClean="0"/>
              <a:t>keeldude</a:t>
            </a:r>
            <a:r>
              <a:rPr lang="en-US" sz="2500" dirty="0" smtClean="0"/>
              <a:t> ja </a:t>
            </a:r>
            <a:r>
              <a:rPr lang="en-US" sz="2500" dirty="0" err="1" smtClean="0"/>
              <a:t>käskudena</a:t>
            </a:r>
            <a:r>
              <a:rPr lang="en-US" sz="2500" dirty="0" smtClean="0"/>
              <a:t> </a:t>
            </a:r>
            <a:r>
              <a:rPr lang="en-US" sz="2500" dirty="0" err="1" smtClean="0"/>
              <a:t>väljendatud</a:t>
            </a:r>
            <a:r>
              <a:rPr lang="en-US" sz="2500" dirty="0" smtClean="0"/>
              <a:t> </a:t>
            </a:r>
            <a:r>
              <a:rPr lang="en-US" sz="2500" dirty="0" err="1" smtClean="0"/>
              <a:t>regulatsioonid</a:t>
            </a:r>
            <a:endParaRPr lang="en-US" sz="2500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500" dirty="0" err="1" smtClean="0"/>
              <a:t>Valikuvabadust</a:t>
            </a:r>
            <a:r>
              <a:rPr lang="en-US" sz="2500" dirty="0" smtClean="0"/>
              <a:t> ja </a:t>
            </a:r>
            <a:r>
              <a:rPr lang="en-US" sz="2500" dirty="0" err="1" smtClean="0"/>
              <a:t>sellest</a:t>
            </a:r>
            <a:r>
              <a:rPr lang="en-US" sz="2500" dirty="0" smtClean="0"/>
              <a:t> </a:t>
            </a:r>
            <a:r>
              <a:rPr lang="en-US" sz="2500" dirty="0" err="1" smtClean="0"/>
              <a:t>johtuvat</a:t>
            </a:r>
            <a:r>
              <a:rPr lang="en-US" sz="2500" dirty="0" smtClean="0"/>
              <a:t> </a:t>
            </a:r>
            <a:r>
              <a:rPr lang="en-US" sz="2500" dirty="0" err="1" smtClean="0"/>
              <a:t>võimalust</a:t>
            </a:r>
            <a:r>
              <a:rPr lang="en-US" sz="2500" dirty="0" smtClean="0"/>
              <a:t> </a:t>
            </a:r>
            <a:r>
              <a:rPr lang="en-US" sz="2500" dirty="0" err="1" smtClean="0"/>
              <a:t>kinnipeetaval</a:t>
            </a:r>
            <a:r>
              <a:rPr lang="en-US" sz="2500" dirty="0" smtClean="0"/>
              <a:t> </a:t>
            </a:r>
            <a:r>
              <a:rPr lang="en-US" sz="2500" dirty="0" err="1" smtClean="0"/>
              <a:t>ise</a:t>
            </a:r>
            <a:r>
              <a:rPr lang="en-US" sz="2500" dirty="0" smtClean="0"/>
              <a:t> </a:t>
            </a:r>
            <a:r>
              <a:rPr lang="en-US" sz="2500" dirty="0" err="1" smtClean="0"/>
              <a:t>otsustada</a:t>
            </a:r>
            <a:r>
              <a:rPr lang="en-US" sz="2500" dirty="0" smtClean="0"/>
              <a:t> ja </a:t>
            </a:r>
            <a:r>
              <a:rPr lang="en-US" sz="2500" dirty="0" err="1" smtClean="0"/>
              <a:t>vastutada</a:t>
            </a:r>
            <a:r>
              <a:rPr lang="en-US" sz="2500" dirty="0" smtClean="0"/>
              <a:t> </a:t>
            </a:r>
            <a:r>
              <a:rPr lang="en-US" sz="2500" dirty="0" err="1" smtClean="0"/>
              <a:t>esineb</a:t>
            </a:r>
            <a:r>
              <a:rPr lang="en-US" sz="2500" dirty="0" smtClean="0"/>
              <a:t> </a:t>
            </a:r>
            <a:r>
              <a:rPr lang="en-US" sz="2500" dirty="0" err="1" smtClean="0"/>
              <a:t>väga</a:t>
            </a:r>
            <a:r>
              <a:rPr lang="en-US" sz="2500" dirty="0" smtClean="0"/>
              <a:t> </a:t>
            </a:r>
            <a:r>
              <a:rPr lang="en-US" sz="2500" dirty="0" err="1" smtClean="0"/>
              <a:t>minimaalselt</a:t>
            </a:r>
            <a:endParaRPr lang="en-US" sz="2500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500" dirty="0" err="1" smtClean="0"/>
              <a:t>Vangistuse</a:t>
            </a:r>
            <a:r>
              <a:rPr lang="en-US" sz="2500" dirty="0" smtClean="0"/>
              <a:t> </a:t>
            </a:r>
            <a:r>
              <a:rPr lang="en-US" sz="2500" dirty="0" err="1" smtClean="0"/>
              <a:t>korralduses</a:t>
            </a:r>
            <a:r>
              <a:rPr lang="en-US" sz="2500" dirty="0" smtClean="0"/>
              <a:t> </a:t>
            </a:r>
            <a:r>
              <a:rPr lang="en-US" sz="2500" dirty="0" err="1" smtClean="0"/>
              <a:t>domineerivad</a:t>
            </a:r>
            <a:r>
              <a:rPr lang="en-US" sz="2500" dirty="0" smtClean="0"/>
              <a:t> </a:t>
            </a:r>
            <a:r>
              <a:rPr lang="en-US" sz="2500" dirty="0" err="1" smtClean="0"/>
              <a:t>julgeolekukaalutlused</a:t>
            </a:r>
            <a:r>
              <a:rPr lang="en-US" sz="2500" dirty="0" smtClean="0"/>
              <a:t>, </a:t>
            </a:r>
            <a:r>
              <a:rPr lang="en-US" sz="2500" dirty="0" err="1" smtClean="0"/>
              <a:t>muud</a:t>
            </a:r>
            <a:r>
              <a:rPr lang="en-US" sz="2500" dirty="0" smtClean="0"/>
              <a:t> </a:t>
            </a:r>
            <a:r>
              <a:rPr lang="en-US" sz="2500" dirty="0" err="1" smtClean="0"/>
              <a:t>väärtused</a:t>
            </a:r>
            <a:r>
              <a:rPr lang="en-US" sz="2500" dirty="0" smtClean="0"/>
              <a:t> on </a:t>
            </a:r>
            <a:r>
              <a:rPr lang="en-US" sz="2500" dirty="0" err="1" smtClean="0"/>
              <a:t>selgelt</a:t>
            </a:r>
            <a:r>
              <a:rPr lang="en-US" sz="2500" dirty="0" smtClean="0"/>
              <a:t> </a:t>
            </a:r>
            <a:r>
              <a:rPr lang="en-US" sz="2500" dirty="0" err="1" smtClean="0"/>
              <a:t>teisejärgulised</a:t>
            </a:r>
            <a:endParaRPr lang="en-US" sz="2500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500" dirty="0" err="1" smtClean="0"/>
              <a:t>Mõtestatud</a:t>
            </a:r>
            <a:r>
              <a:rPr lang="en-US" sz="2500" dirty="0" smtClean="0"/>
              <a:t> </a:t>
            </a:r>
            <a:r>
              <a:rPr lang="en-US" sz="2500" dirty="0" err="1" smtClean="0"/>
              <a:t>hõivatuse</a:t>
            </a:r>
            <a:r>
              <a:rPr lang="en-US" sz="2500" dirty="0" smtClean="0"/>
              <a:t> ja </a:t>
            </a:r>
            <a:r>
              <a:rPr lang="en-US" sz="2500" dirty="0" err="1" smtClean="0"/>
              <a:t>privaatsuse</a:t>
            </a:r>
            <a:r>
              <a:rPr lang="en-US" sz="2500" dirty="0" smtClean="0"/>
              <a:t> </a:t>
            </a:r>
            <a:r>
              <a:rPr lang="en-US" sz="2500" dirty="0" err="1" smtClean="0"/>
              <a:t>puudumine</a:t>
            </a:r>
            <a:r>
              <a:rPr lang="en-US" sz="2500" dirty="0" smtClean="0"/>
              <a:t> on </a:t>
            </a:r>
            <a:r>
              <a:rPr lang="en-US" sz="2500" dirty="0" err="1" smtClean="0"/>
              <a:t>väga</a:t>
            </a:r>
            <a:r>
              <a:rPr lang="en-US" sz="2500" dirty="0" smtClean="0"/>
              <a:t> </a:t>
            </a:r>
            <a:r>
              <a:rPr lang="en-US" sz="2500" dirty="0" err="1" smtClean="0"/>
              <a:t>tõsine</a:t>
            </a:r>
            <a:r>
              <a:rPr lang="en-US" sz="2500" dirty="0" smtClean="0"/>
              <a:t> </a:t>
            </a:r>
            <a:r>
              <a:rPr lang="en-US" sz="2500" dirty="0" err="1" smtClean="0"/>
              <a:t>probleem</a:t>
            </a:r>
            <a:endParaRPr lang="en-US" sz="2500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500" dirty="0" err="1" smtClean="0"/>
              <a:t>Normaalsusprintsiibi</a:t>
            </a:r>
            <a:r>
              <a:rPr lang="en-US" sz="2500" dirty="0" smtClean="0"/>
              <a:t> </a:t>
            </a:r>
            <a:r>
              <a:rPr lang="en-US" sz="2500" dirty="0" err="1" smtClean="0"/>
              <a:t>rakendamisest</a:t>
            </a:r>
            <a:r>
              <a:rPr lang="en-US" sz="2500" dirty="0" smtClean="0"/>
              <a:t> </a:t>
            </a:r>
            <a:r>
              <a:rPr lang="en-US" sz="2500" dirty="0" err="1" smtClean="0"/>
              <a:t>ollakse</a:t>
            </a:r>
            <a:r>
              <a:rPr lang="en-US" sz="2500" dirty="0" smtClean="0"/>
              <a:t> </a:t>
            </a:r>
            <a:r>
              <a:rPr lang="en-US" sz="2500" dirty="0" err="1" smtClean="0"/>
              <a:t>endiselt</a:t>
            </a:r>
            <a:r>
              <a:rPr lang="en-US" sz="2500" dirty="0" smtClean="0"/>
              <a:t> </a:t>
            </a:r>
            <a:r>
              <a:rPr lang="en-US" sz="2500" dirty="0" err="1" smtClean="0"/>
              <a:t>väga</a:t>
            </a:r>
            <a:r>
              <a:rPr lang="en-US" sz="2500" dirty="0" smtClean="0"/>
              <a:t> </a:t>
            </a:r>
            <a:r>
              <a:rPr lang="en-US" sz="2500" dirty="0" err="1" smtClean="0"/>
              <a:t>kaugel</a:t>
            </a:r>
            <a:r>
              <a:rPr lang="en-US" sz="2500" dirty="0" smtClean="0"/>
              <a:t>, </a:t>
            </a:r>
            <a:r>
              <a:rPr lang="en-US" sz="2500" dirty="0" err="1" smtClean="0"/>
              <a:t>kuigi</a:t>
            </a:r>
            <a:r>
              <a:rPr lang="en-US" sz="2500" dirty="0" smtClean="0"/>
              <a:t> </a:t>
            </a:r>
            <a:r>
              <a:rPr lang="en-US" sz="2500" dirty="0" err="1" smtClean="0"/>
              <a:t>sellest</a:t>
            </a:r>
            <a:r>
              <a:rPr lang="en-US" sz="2500" dirty="0" smtClean="0"/>
              <a:t> on </a:t>
            </a:r>
            <a:r>
              <a:rPr lang="en-US" sz="2500" dirty="0" err="1" smtClean="0"/>
              <a:t>räägitud</a:t>
            </a:r>
            <a:r>
              <a:rPr lang="en-US" sz="2500" dirty="0" smtClean="0"/>
              <a:t> </a:t>
            </a:r>
            <a:r>
              <a:rPr lang="en-US" sz="2500" dirty="0" err="1" smtClean="0"/>
              <a:t>vähemalt</a:t>
            </a:r>
            <a:r>
              <a:rPr lang="en-US" sz="2500" dirty="0" smtClean="0"/>
              <a:t> 5 </a:t>
            </a:r>
            <a:r>
              <a:rPr lang="en-US" sz="2500" dirty="0" err="1" smtClean="0"/>
              <a:t>aastat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5841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1834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Vangla</a:t>
            </a:r>
            <a:r>
              <a:rPr lang="en-US" dirty="0" smtClean="0"/>
              <a:t>: </a:t>
            </a:r>
            <a:r>
              <a:rPr lang="en-US" dirty="0" err="1" smtClean="0"/>
              <a:t>milleks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790" y="1454045"/>
            <a:ext cx="9659233" cy="4646951"/>
          </a:xfrm>
        </p:spPr>
        <p:txBody>
          <a:bodyPr/>
          <a:lstStyle/>
          <a:p>
            <a:r>
              <a:rPr lang="en-US" dirty="0" err="1"/>
              <a:t>Vangistuse</a:t>
            </a:r>
            <a:r>
              <a:rPr lang="en-US" dirty="0"/>
              <a:t> </a:t>
            </a:r>
            <a:r>
              <a:rPr lang="en-US" dirty="0" err="1"/>
              <a:t>täideviimise</a:t>
            </a:r>
            <a:r>
              <a:rPr lang="en-US" dirty="0"/>
              <a:t> </a:t>
            </a:r>
            <a:r>
              <a:rPr lang="en-US" dirty="0" err="1"/>
              <a:t>eesmärk</a:t>
            </a:r>
            <a:r>
              <a:rPr lang="en-US" dirty="0"/>
              <a:t> on </a:t>
            </a:r>
            <a:r>
              <a:rPr lang="en-US" dirty="0" err="1"/>
              <a:t>kinnipeetava</a:t>
            </a:r>
            <a:r>
              <a:rPr lang="en-US" dirty="0"/>
              <a:t> </a:t>
            </a:r>
            <a:r>
              <a:rPr lang="en-US" dirty="0" err="1"/>
              <a:t>suunamine</a:t>
            </a:r>
            <a:r>
              <a:rPr lang="en-US" dirty="0"/>
              <a:t> </a:t>
            </a:r>
            <a:r>
              <a:rPr lang="en-US" dirty="0" err="1"/>
              <a:t>õiguskuulekale</a:t>
            </a:r>
            <a:r>
              <a:rPr lang="en-US" dirty="0"/>
              <a:t> </a:t>
            </a:r>
            <a:r>
              <a:rPr lang="en-US" dirty="0" err="1"/>
              <a:t>käitumisele</a:t>
            </a:r>
            <a:r>
              <a:rPr lang="en-US" dirty="0"/>
              <a:t> ja </a:t>
            </a:r>
            <a:r>
              <a:rPr lang="en-US" dirty="0" err="1"/>
              <a:t>õiguskorra</a:t>
            </a:r>
            <a:r>
              <a:rPr lang="en-US" dirty="0"/>
              <a:t> </a:t>
            </a:r>
            <a:r>
              <a:rPr lang="en-US" dirty="0" err="1" smtClean="0"/>
              <a:t>kaitsmine</a:t>
            </a:r>
            <a:r>
              <a:rPr lang="en-US" dirty="0" smtClean="0"/>
              <a:t> (</a:t>
            </a:r>
            <a:r>
              <a:rPr lang="en-US" dirty="0" err="1" smtClean="0"/>
              <a:t>VangS</a:t>
            </a:r>
            <a:r>
              <a:rPr lang="en-US" dirty="0" smtClean="0"/>
              <a:t> § 6 </a:t>
            </a:r>
            <a:r>
              <a:rPr lang="en-US" dirty="0" err="1" smtClean="0"/>
              <a:t>lg</a:t>
            </a:r>
            <a:r>
              <a:rPr lang="en-US" dirty="0" smtClean="0"/>
              <a:t> 1)</a:t>
            </a:r>
          </a:p>
          <a:p>
            <a:r>
              <a:rPr lang="en-US" dirty="0" err="1" smtClean="0"/>
              <a:t>Õiguskuulekale</a:t>
            </a:r>
            <a:r>
              <a:rPr lang="en-US" dirty="0" smtClean="0"/>
              <a:t> </a:t>
            </a:r>
            <a:r>
              <a:rPr lang="en-US" dirty="0" err="1" smtClean="0"/>
              <a:t>käitumisele</a:t>
            </a:r>
            <a:r>
              <a:rPr lang="en-US" dirty="0" smtClean="0"/>
              <a:t> </a:t>
            </a:r>
            <a:r>
              <a:rPr lang="en-US" dirty="0" err="1" smtClean="0"/>
              <a:t>suunamise</a:t>
            </a:r>
            <a:r>
              <a:rPr lang="en-US" dirty="0" smtClean="0"/>
              <a:t> </a:t>
            </a:r>
            <a:r>
              <a:rPr lang="en-US" dirty="0" err="1" smtClean="0"/>
              <a:t>ehk</a:t>
            </a:r>
            <a:r>
              <a:rPr lang="en-US" dirty="0" smtClean="0"/>
              <a:t> </a:t>
            </a:r>
            <a:r>
              <a:rPr lang="en-US" dirty="0" err="1" smtClean="0"/>
              <a:t>taasühiskonnastamise</a:t>
            </a:r>
            <a:r>
              <a:rPr lang="en-US" dirty="0" smtClean="0"/>
              <a:t> </a:t>
            </a:r>
            <a:r>
              <a:rPr lang="en-US" dirty="0" err="1" smtClean="0"/>
              <a:t>eesmärki</a:t>
            </a:r>
            <a:r>
              <a:rPr lang="en-US" dirty="0" smtClean="0"/>
              <a:t> </a:t>
            </a:r>
            <a:r>
              <a:rPr lang="en-US" dirty="0" err="1" smtClean="0"/>
              <a:t>vangistus</a:t>
            </a:r>
            <a:r>
              <a:rPr lang="en-US" dirty="0" smtClean="0"/>
              <a:t> </a:t>
            </a:r>
            <a:r>
              <a:rPr lang="en-US" dirty="0" err="1" smtClean="0"/>
              <a:t>Eestis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täida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vangistus</a:t>
            </a:r>
            <a:r>
              <a:rPr lang="en-US" dirty="0" smtClean="0"/>
              <a:t> </a:t>
            </a:r>
            <a:r>
              <a:rPr lang="en-US" dirty="0" err="1" smtClean="0"/>
              <a:t>pigem</a:t>
            </a:r>
            <a:r>
              <a:rPr lang="en-US" dirty="0" smtClean="0"/>
              <a:t> </a:t>
            </a:r>
            <a:r>
              <a:rPr lang="en-US" dirty="0" err="1" smtClean="0"/>
              <a:t>kahandab</a:t>
            </a:r>
            <a:r>
              <a:rPr lang="en-US" dirty="0" smtClean="0"/>
              <a:t> </a:t>
            </a:r>
            <a:r>
              <a:rPr lang="en-US" dirty="0" err="1" smtClean="0"/>
              <a:t>inimese</a:t>
            </a:r>
            <a:r>
              <a:rPr lang="en-US" dirty="0" smtClean="0"/>
              <a:t> </a:t>
            </a:r>
            <a:r>
              <a:rPr lang="en-US" dirty="0" err="1" smtClean="0"/>
              <a:t>võimet</a:t>
            </a:r>
            <a:r>
              <a:rPr lang="en-US" dirty="0" smtClean="0"/>
              <a:t> </a:t>
            </a:r>
            <a:r>
              <a:rPr lang="en-US" dirty="0" err="1" smtClean="0"/>
              <a:t>tulla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eluga</a:t>
            </a:r>
            <a:r>
              <a:rPr lang="en-US" dirty="0" smtClean="0"/>
              <a:t> </a:t>
            </a:r>
            <a:r>
              <a:rPr lang="en-US" dirty="0" err="1" smtClean="0"/>
              <a:t>õiguskorras</a:t>
            </a:r>
            <a:r>
              <a:rPr lang="en-US" dirty="0" smtClean="0"/>
              <a:t> </a:t>
            </a:r>
            <a:r>
              <a:rPr lang="en-US" dirty="0" err="1" smtClean="0"/>
              <a:t>aktsepteeritaval</a:t>
            </a:r>
            <a:r>
              <a:rPr lang="en-US" dirty="0" smtClean="0"/>
              <a:t> </a:t>
            </a:r>
            <a:r>
              <a:rPr lang="en-US" dirty="0" err="1" smtClean="0"/>
              <a:t>viisil</a:t>
            </a:r>
            <a:r>
              <a:rPr lang="en-US" dirty="0" smtClean="0"/>
              <a:t> </a:t>
            </a:r>
            <a:r>
              <a:rPr lang="en-US" dirty="0" err="1" smtClean="0"/>
              <a:t>iseseisvalt</a:t>
            </a:r>
            <a:r>
              <a:rPr lang="en-US" dirty="0" smtClean="0"/>
              <a:t> </a:t>
            </a:r>
            <a:r>
              <a:rPr lang="en-US" dirty="0" err="1" smtClean="0"/>
              <a:t>toime</a:t>
            </a:r>
            <a:endParaRPr lang="en-US" dirty="0" smtClean="0"/>
          </a:p>
          <a:p>
            <a:r>
              <a:rPr lang="en-US" dirty="0" err="1" smtClean="0"/>
              <a:t>Õiguskorra</a:t>
            </a:r>
            <a:r>
              <a:rPr lang="en-US" dirty="0" smtClean="0"/>
              <a:t> </a:t>
            </a:r>
            <a:r>
              <a:rPr lang="en-US" dirty="0" err="1" smtClean="0"/>
              <a:t>kaitsmise</a:t>
            </a:r>
            <a:r>
              <a:rPr lang="en-US" dirty="0" smtClean="0"/>
              <a:t> </a:t>
            </a:r>
            <a:r>
              <a:rPr lang="en-US" dirty="0" err="1" smtClean="0"/>
              <a:t>eesmärki</a:t>
            </a:r>
            <a:r>
              <a:rPr lang="en-US" dirty="0" smtClean="0"/>
              <a:t> </a:t>
            </a:r>
            <a:r>
              <a:rPr lang="en-US" dirty="0" err="1" smtClean="0"/>
              <a:t>täidab</a:t>
            </a:r>
            <a:r>
              <a:rPr lang="en-US" dirty="0" smtClean="0"/>
              <a:t> </a:t>
            </a:r>
            <a:r>
              <a:rPr lang="en-US" dirty="0" err="1" smtClean="0"/>
              <a:t>vangistus</a:t>
            </a:r>
            <a:r>
              <a:rPr lang="en-US" dirty="0" smtClean="0"/>
              <a:t> </a:t>
            </a:r>
            <a:r>
              <a:rPr lang="en-US" dirty="0" err="1" smtClean="0"/>
              <a:t>küllaltki</a:t>
            </a:r>
            <a:r>
              <a:rPr lang="en-US" dirty="0" smtClean="0"/>
              <a:t> </a:t>
            </a:r>
            <a:r>
              <a:rPr lang="en-US" dirty="0" err="1" smtClean="0"/>
              <a:t>efektiivselt</a:t>
            </a:r>
            <a:r>
              <a:rPr lang="en-US" dirty="0" smtClean="0"/>
              <a:t> </a:t>
            </a:r>
            <a:r>
              <a:rPr lang="en-US" dirty="0" err="1" smtClean="0"/>
              <a:t>vaid</a:t>
            </a:r>
            <a:r>
              <a:rPr lang="en-US" dirty="0" smtClean="0"/>
              <a:t> </a:t>
            </a:r>
            <a:r>
              <a:rPr lang="en-US" dirty="0" err="1" smtClean="0"/>
              <a:t>vangistuse</a:t>
            </a:r>
            <a:r>
              <a:rPr lang="en-US" dirty="0" smtClean="0"/>
              <a:t> </a:t>
            </a:r>
            <a:r>
              <a:rPr lang="en-US" dirty="0" err="1" smtClean="0"/>
              <a:t>kestel</a:t>
            </a:r>
            <a:r>
              <a:rPr lang="en-US" dirty="0" smtClean="0"/>
              <a:t>. </a:t>
            </a:r>
            <a:r>
              <a:rPr lang="en-US" dirty="0" err="1" smtClean="0"/>
              <a:t>Pikemas</a:t>
            </a:r>
            <a:r>
              <a:rPr lang="en-US" dirty="0" smtClean="0"/>
              <a:t> </a:t>
            </a:r>
            <a:r>
              <a:rPr lang="en-US" dirty="0" err="1" smtClean="0"/>
              <a:t>perspektiivis</a:t>
            </a:r>
            <a:r>
              <a:rPr lang="en-US" dirty="0" smtClean="0"/>
              <a:t> on </a:t>
            </a:r>
            <a:r>
              <a:rPr lang="en-US" dirty="0" err="1" smtClean="0"/>
              <a:t>vangistus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praegusel</a:t>
            </a:r>
            <a:r>
              <a:rPr lang="en-US" dirty="0" smtClean="0"/>
              <a:t> </a:t>
            </a:r>
            <a:r>
              <a:rPr lang="en-US" dirty="0" err="1" smtClean="0"/>
              <a:t>kujul</a:t>
            </a:r>
            <a:r>
              <a:rPr lang="en-US" dirty="0" smtClean="0"/>
              <a:t> </a:t>
            </a:r>
            <a:r>
              <a:rPr lang="en-US" dirty="0" err="1" smtClean="0"/>
              <a:t>õiguskorra</a:t>
            </a:r>
            <a:r>
              <a:rPr lang="en-US" dirty="0" smtClean="0"/>
              <a:t> </a:t>
            </a:r>
            <a:r>
              <a:rPr lang="en-US" dirty="0" err="1" smtClean="0"/>
              <a:t>kaitsmise</a:t>
            </a:r>
            <a:r>
              <a:rPr lang="en-US" dirty="0" smtClean="0"/>
              <a:t> </a:t>
            </a:r>
            <a:r>
              <a:rPr lang="en-US" dirty="0" err="1" smtClean="0"/>
              <a:t>aspektist</a:t>
            </a:r>
            <a:r>
              <a:rPr lang="en-US" dirty="0" smtClean="0"/>
              <a:t> </a:t>
            </a:r>
            <a:r>
              <a:rPr lang="en-US" dirty="0" err="1" smtClean="0"/>
              <a:t>pigem</a:t>
            </a:r>
            <a:r>
              <a:rPr lang="en-US" dirty="0" smtClean="0"/>
              <a:t> </a:t>
            </a:r>
            <a:r>
              <a:rPr lang="en-US" dirty="0" err="1" smtClean="0"/>
              <a:t>kontraproduktiivne</a:t>
            </a:r>
            <a:endParaRPr lang="en-US" dirty="0" smtClean="0"/>
          </a:p>
          <a:p>
            <a:r>
              <a:rPr lang="en-US" dirty="0" err="1" smtClean="0"/>
              <a:t>Järeldus</a:t>
            </a:r>
            <a:r>
              <a:rPr lang="en-US" dirty="0" smtClean="0"/>
              <a:t>: </a:t>
            </a:r>
            <a:r>
              <a:rPr lang="en-US" dirty="0" err="1" smtClean="0"/>
              <a:t>vangistuse</a:t>
            </a:r>
            <a:r>
              <a:rPr lang="en-US" dirty="0" smtClean="0"/>
              <a:t> </a:t>
            </a:r>
            <a:r>
              <a:rPr lang="en-US" dirty="0" err="1" smtClean="0"/>
              <a:t>täideviimise</a:t>
            </a:r>
            <a:r>
              <a:rPr lang="en-US" dirty="0" smtClean="0"/>
              <a:t> </a:t>
            </a:r>
            <a:r>
              <a:rPr lang="en-US" dirty="0" err="1" smtClean="0"/>
              <a:t>eesmärke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täideta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nende</a:t>
            </a:r>
            <a:r>
              <a:rPr lang="en-US" dirty="0" smtClean="0"/>
              <a:t> </a:t>
            </a:r>
            <a:r>
              <a:rPr lang="en-US" dirty="0" err="1" smtClean="0"/>
              <a:t>täitmine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olemasolevas</a:t>
            </a:r>
            <a:r>
              <a:rPr lang="en-US" dirty="0" smtClean="0"/>
              <a:t> </a:t>
            </a:r>
            <a:r>
              <a:rPr lang="en-US" dirty="0" err="1" smtClean="0"/>
              <a:t>vangistussüsteemis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võimalik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1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1834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Vangla</a:t>
            </a:r>
            <a:r>
              <a:rPr lang="en-US" dirty="0" smtClean="0"/>
              <a:t>: </a:t>
            </a: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edasi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869" y="1484026"/>
            <a:ext cx="9779154" cy="4307174"/>
          </a:xfrm>
        </p:spPr>
        <p:txBody>
          <a:bodyPr/>
          <a:lstStyle/>
          <a:p>
            <a:r>
              <a:rPr lang="en-US" dirty="0" err="1" smtClean="0"/>
              <a:t>Normaalsusprintsiibi</a:t>
            </a:r>
            <a:r>
              <a:rPr lang="en-US" dirty="0" smtClean="0"/>
              <a:t> </a:t>
            </a:r>
            <a:r>
              <a:rPr lang="en-US" dirty="0" err="1" smtClean="0"/>
              <a:t>rakendamine</a:t>
            </a:r>
            <a:r>
              <a:rPr lang="en-US" dirty="0" smtClean="0"/>
              <a:t> </a:t>
            </a:r>
            <a:r>
              <a:rPr lang="en-US" dirty="0" err="1" smtClean="0"/>
              <a:t>peab</a:t>
            </a:r>
            <a:r>
              <a:rPr lang="en-US" dirty="0" smtClean="0"/>
              <a:t> </a:t>
            </a:r>
            <a:r>
              <a:rPr lang="en-US" dirty="0" err="1" smtClean="0"/>
              <a:t>jõudma</a:t>
            </a:r>
            <a:r>
              <a:rPr lang="en-US" dirty="0" smtClean="0"/>
              <a:t> </a:t>
            </a:r>
            <a:r>
              <a:rPr lang="en-US" dirty="0" err="1" smtClean="0"/>
              <a:t>paberilt</a:t>
            </a:r>
            <a:r>
              <a:rPr lang="en-US" dirty="0" smtClean="0"/>
              <a:t> </a:t>
            </a:r>
            <a:r>
              <a:rPr lang="en-US" dirty="0" err="1" smtClean="0"/>
              <a:t>tegelikkusse</a:t>
            </a:r>
            <a:endParaRPr lang="en-US" dirty="0" smtClean="0"/>
          </a:p>
          <a:p>
            <a:r>
              <a:rPr lang="en-US" dirty="0" err="1"/>
              <a:t>Vangla</a:t>
            </a:r>
            <a:r>
              <a:rPr lang="en-US" dirty="0"/>
              <a:t> </a:t>
            </a:r>
            <a:r>
              <a:rPr lang="en-US" dirty="0" err="1"/>
              <a:t>täidab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eesmärki</a:t>
            </a:r>
            <a:r>
              <a:rPr lang="en-US" dirty="0"/>
              <a:t> </a:t>
            </a:r>
            <a:r>
              <a:rPr lang="en-US" dirty="0" err="1"/>
              <a:t>siis</a:t>
            </a:r>
            <a:r>
              <a:rPr lang="en-US" dirty="0"/>
              <a:t>,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vanglast</a:t>
            </a:r>
            <a:r>
              <a:rPr lang="en-US" dirty="0"/>
              <a:t> </a:t>
            </a:r>
            <a:r>
              <a:rPr lang="en-US" dirty="0" err="1"/>
              <a:t>väljub</a:t>
            </a:r>
            <a:r>
              <a:rPr lang="en-US" dirty="0"/>
              <a:t> </a:t>
            </a:r>
            <a:r>
              <a:rPr lang="en-US" dirty="0" err="1"/>
              <a:t>inimene</a:t>
            </a:r>
            <a:r>
              <a:rPr lang="en-US" dirty="0"/>
              <a:t>,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soovib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edasist</a:t>
            </a:r>
            <a:r>
              <a:rPr lang="en-US" dirty="0"/>
              <a:t> </a:t>
            </a:r>
            <a:r>
              <a:rPr lang="en-US" dirty="0" err="1"/>
              <a:t>elu</a:t>
            </a:r>
            <a:r>
              <a:rPr lang="en-US" dirty="0"/>
              <a:t> </a:t>
            </a:r>
            <a:r>
              <a:rPr lang="en-US" dirty="0" err="1"/>
              <a:t>elada</a:t>
            </a:r>
            <a:r>
              <a:rPr lang="en-US" dirty="0"/>
              <a:t> </a:t>
            </a:r>
            <a:r>
              <a:rPr lang="en-US" dirty="0" err="1" smtClean="0"/>
              <a:t>ühiskonnas</a:t>
            </a:r>
            <a:r>
              <a:rPr lang="en-US" dirty="0" smtClean="0"/>
              <a:t> </a:t>
            </a:r>
            <a:r>
              <a:rPr lang="en-US" dirty="0" err="1" smtClean="0"/>
              <a:t>omaksvõetud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austaval</a:t>
            </a:r>
            <a:r>
              <a:rPr lang="en-US" dirty="0" smtClean="0"/>
              <a:t> </a:t>
            </a:r>
            <a:r>
              <a:rPr lang="en-US" dirty="0" err="1" smtClean="0"/>
              <a:t>viisil</a:t>
            </a:r>
            <a:r>
              <a:rPr lang="en-US" dirty="0" smtClean="0"/>
              <a:t>, </a:t>
            </a:r>
            <a:r>
              <a:rPr lang="en-US" dirty="0"/>
              <a:t>ja on </a:t>
            </a:r>
            <a:r>
              <a:rPr lang="en-US" dirty="0" err="1"/>
              <a:t>ühtlasi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võimeline</a:t>
            </a:r>
            <a:r>
              <a:rPr lang="en-US" dirty="0"/>
              <a:t> </a:t>
            </a:r>
            <a:r>
              <a:rPr lang="en-US" dirty="0" err="1"/>
              <a:t>seda</a:t>
            </a:r>
            <a:r>
              <a:rPr lang="en-US" dirty="0"/>
              <a:t> </a:t>
            </a:r>
            <a:r>
              <a:rPr lang="en-US" dirty="0" err="1"/>
              <a:t>soovi</a:t>
            </a:r>
            <a:r>
              <a:rPr lang="en-US" dirty="0"/>
              <a:t> </a:t>
            </a:r>
            <a:r>
              <a:rPr lang="en-US" dirty="0" err="1"/>
              <a:t>ellu</a:t>
            </a:r>
            <a:r>
              <a:rPr lang="en-US" dirty="0"/>
              <a:t> </a:t>
            </a:r>
            <a:r>
              <a:rPr lang="en-US" dirty="0" err="1"/>
              <a:t>rakendama</a:t>
            </a:r>
            <a:endParaRPr lang="en-US" dirty="0"/>
          </a:p>
          <a:p>
            <a:r>
              <a:rPr lang="en-US" dirty="0" err="1" smtClean="0"/>
              <a:t>Üksnes</a:t>
            </a:r>
            <a:r>
              <a:rPr lang="en-US" dirty="0" smtClean="0"/>
              <a:t> </a:t>
            </a:r>
            <a:r>
              <a:rPr lang="en-US" dirty="0" err="1" smtClean="0"/>
              <a:t>vanglate</a:t>
            </a:r>
            <a:r>
              <a:rPr lang="en-US" dirty="0" smtClean="0"/>
              <a:t> </a:t>
            </a:r>
            <a:r>
              <a:rPr lang="en-US" dirty="0" err="1" smtClean="0"/>
              <a:t>füüsilise</a:t>
            </a:r>
            <a:r>
              <a:rPr lang="en-US" dirty="0" smtClean="0"/>
              <a:t> </a:t>
            </a:r>
            <a:r>
              <a:rPr lang="en-US" dirty="0" err="1" smtClean="0"/>
              <a:t>infrastruktuuri</a:t>
            </a:r>
            <a:r>
              <a:rPr lang="en-US" dirty="0" smtClean="0"/>
              <a:t> </a:t>
            </a:r>
            <a:r>
              <a:rPr lang="en-US" dirty="0" err="1" smtClean="0"/>
              <a:t>arendamine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lahenda</a:t>
            </a:r>
            <a:r>
              <a:rPr lang="en-US" dirty="0" smtClean="0"/>
              <a:t> </a:t>
            </a:r>
            <a:r>
              <a:rPr lang="en-US" dirty="0" err="1" smtClean="0"/>
              <a:t>probleeme</a:t>
            </a:r>
            <a:endParaRPr lang="en-US" dirty="0" smtClean="0"/>
          </a:p>
          <a:p>
            <a:r>
              <a:rPr lang="en-US" dirty="0" err="1" smtClean="0"/>
              <a:t>Rahaline</a:t>
            </a:r>
            <a:r>
              <a:rPr lang="en-US" dirty="0" smtClean="0"/>
              <a:t> </a:t>
            </a:r>
            <a:r>
              <a:rPr lang="en-US" dirty="0" err="1" smtClean="0"/>
              <a:t>ressurss</a:t>
            </a:r>
            <a:r>
              <a:rPr lang="en-US" dirty="0" smtClean="0"/>
              <a:t> </a:t>
            </a:r>
            <a:r>
              <a:rPr lang="en-US" dirty="0" err="1" smtClean="0"/>
              <a:t>vanglasüsteemile</a:t>
            </a:r>
            <a:r>
              <a:rPr lang="en-US" dirty="0" smtClean="0"/>
              <a:t> </a:t>
            </a:r>
            <a:r>
              <a:rPr lang="en-US" dirty="0" err="1" smtClean="0"/>
              <a:t>peab</a:t>
            </a:r>
            <a:r>
              <a:rPr lang="en-US" dirty="0" smtClean="0"/>
              <a:t> </a:t>
            </a:r>
            <a:r>
              <a:rPr lang="en-US" dirty="0" err="1" smtClean="0"/>
              <a:t>suurenema</a:t>
            </a:r>
            <a:r>
              <a:rPr lang="en-US" dirty="0" smtClean="0"/>
              <a:t>, </a:t>
            </a:r>
            <a:r>
              <a:rPr lang="en-US" dirty="0" err="1" smtClean="0"/>
              <a:t>kuid</a:t>
            </a:r>
            <a:r>
              <a:rPr lang="en-US" dirty="0" smtClean="0"/>
              <a:t> </a:t>
            </a:r>
            <a:r>
              <a:rPr lang="en-US" dirty="0" err="1" smtClean="0"/>
              <a:t>piiratud</a:t>
            </a:r>
            <a:r>
              <a:rPr lang="en-US" dirty="0" smtClean="0"/>
              <a:t> </a:t>
            </a:r>
            <a:r>
              <a:rPr lang="en-US" dirty="0" err="1" smtClean="0"/>
              <a:t>võimaluste</a:t>
            </a:r>
            <a:r>
              <a:rPr lang="en-US" dirty="0" smtClean="0"/>
              <a:t> </a:t>
            </a:r>
            <a:r>
              <a:rPr lang="en-US" dirty="0" err="1" smtClean="0"/>
              <a:t>tingimustes</a:t>
            </a:r>
            <a:r>
              <a:rPr lang="en-US" dirty="0" smtClean="0"/>
              <a:t> on </a:t>
            </a:r>
            <a:r>
              <a:rPr lang="en-US" dirty="0" err="1" smtClean="0"/>
              <a:t>kogusummast</a:t>
            </a:r>
            <a:r>
              <a:rPr lang="en-US" dirty="0" smtClean="0"/>
              <a:t> </a:t>
            </a:r>
            <a:r>
              <a:rPr lang="en-US" dirty="0" err="1" smtClean="0"/>
              <a:t>olulisem</a:t>
            </a:r>
            <a:r>
              <a:rPr lang="en-US" dirty="0" smtClean="0"/>
              <a:t> </a:t>
            </a:r>
            <a:r>
              <a:rPr lang="en-US" dirty="0" err="1" smtClean="0"/>
              <a:t>prioriteetide</a:t>
            </a:r>
            <a:r>
              <a:rPr lang="en-US" dirty="0" smtClean="0"/>
              <a:t> </a:t>
            </a:r>
            <a:r>
              <a:rPr lang="en-US" dirty="0" err="1" smtClean="0"/>
              <a:t>määratlemine</a:t>
            </a:r>
            <a:r>
              <a:rPr lang="en-US" dirty="0" smtClean="0"/>
              <a:t> </a:t>
            </a:r>
            <a:r>
              <a:rPr lang="en-US" dirty="0" err="1" smtClean="0"/>
              <a:t>vangistuse</a:t>
            </a:r>
            <a:r>
              <a:rPr lang="en-US" dirty="0" smtClean="0"/>
              <a:t> </a:t>
            </a:r>
            <a:r>
              <a:rPr lang="en-US" dirty="0" err="1" smtClean="0"/>
              <a:t>täitmise</a:t>
            </a:r>
            <a:r>
              <a:rPr lang="en-US" dirty="0" smtClean="0"/>
              <a:t> </a:t>
            </a:r>
            <a:r>
              <a:rPr lang="en-US" dirty="0" err="1" smtClean="0"/>
              <a:t>eesmärkidest</a:t>
            </a:r>
            <a:r>
              <a:rPr lang="en-US" dirty="0" smtClean="0"/>
              <a:t> </a:t>
            </a:r>
            <a:r>
              <a:rPr lang="en-US" dirty="0" err="1" smtClean="0"/>
              <a:t>lähtuvalt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vastavalt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raha</a:t>
            </a:r>
            <a:r>
              <a:rPr lang="en-US" dirty="0" smtClean="0"/>
              <a:t> ja </a:t>
            </a:r>
            <a:r>
              <a:rPr lang="en-US" dirty="0" err="1" smtClean="0"/>
              <a:t>muude</a:t>
            </a:r>
            <a:r>
              <a:rPr lang="en-US" dirty="0" smtClean="0"/>
              <a:t> </a:t>
            </a:r>
            <a:r>
              <a:rPr lang="en-US" dirty="0" err="1" smtClean="0"/>
              <a:t>ressursside</a:t>
            </a:r>
            <a:r>
              <a:rPr lang="en-US" dirty="0" smtClean="0"/>
              <a:t> </a:t>
            </a:r>
            <a:r>
              <a:rPr lang="en-US" dirty="0" err="1" smtClean="0"/>
              <a:t>suunamine</a:t>
            </a:r>
            <a:r>
              <a:rPr lang="en-US" dirty="0" smtClean="0"/>
              <a:t> </a:t>
            </a:r>
            <a:r>
              <a:rPr lang="en-US" dirty="0" err="1" smtClean="0"/>
              <a:t>sinna</a:t>
            </a:r>
            <a:r>
              <a:rPr lang="en-US" dirty="0" smtClean="0"/>
              <a:t>, </a:t>
            </a:r>
            <a:r>
              <a:rPr lang="en-US" dirty="0" err="1" smtClean="0"/>
              <a:t>kus</a:t>
            </a:r>
            <a:r>
              <a:rPr lang="en-US" dirty="0" smtClean="0"/>
              <a:t> </a:t>
            </a:r>
            <a:r>
              <a:rPr lang="en-US" dirty="0" err="1" smtClean="0"/>
              <a:t>sellest</a:t>
            </a:r>
            <a:r>
              <a:rPr lang="en-US" dirty="0" smtClean="0"/>
              <a:t> on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kasu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2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0335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Lõppsõna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09075"/>
            <a:ext cx="10018713" cy="4382125"/>
          </a:xfrm>
        </p:spPr>
        <p:txBody>
          <a:bodyPr/>
          <a:lstStyle/>
          <a:p>
            <a:r>
              <a:rPr lang="en-US" dirty="0" err="1" smtClean="0"/>
              <a:t>Lahenduste</a:t>
            </a:r>
            <a:r>
              <a:rPr lang="en-US" dirty="0" smtClean="0"/>
              <a:t> </a:t>
            </a:r>
            <a:r>
              <a:rPr lang="en-US" dirty="0" err="1" smtClean="0"/>
              <a:t>leidmiseks</a:t>
            </a:r>
            <a:r>
              <a:rPr lang="en-US" dirty="0" smtClean="0"/>
              <a:t> on </a:t>
            </a:r>
            <a:r>
              <a:rPr lang="en-US" dirty="0" err="1" smtClean="0"/>
              <a:t>olemas</a:t>
            </a:r>
            <a:r>
              <a:rPr lang="en-US" dirty="0" smtClean="0"/>
              <a:t> </a:t>
            </a:r>
            <a:r>
              <a:rPr lang="en-US" dirty="0" err="1" smtClean="0"/>
              <a:t>õiguslik</a:t>
            </a:r>
            <a:r>
              <a:rPr lang="en-US" dirty="0" smtClean="0"/>
              <a:t> </a:t>
            </a:r>
            <a:r>
              <a:rPr lang="en-US" dirty="0" err="1" smtClean="0"/>
              <a:t>raamistik</a:t>
            </a:r>
            <a:r>
              <a:rPr lang="en-US" dirty="0" smtClean="0"/>
              <a:t> ÜRO ja </a:t>
            </a:r>
            <a:r>
              <a:rPr lang="en-US" dirty="0" err="1" smtClean="0"/>
              <a:t>Euroopa</a:t>
            </a:r>
            <a:r>
              <a:rPr lang="en-US" dirty="0" smtClean="0"/>
              <a:t> </a:t>
            </a:r>
            <a:r>
              <a:rPr lang="en-US" dirty="0" err="1" smtClean="0"/>
              <a:t>Nõukogu</a:t>
            </a:r>
            <a:r>
              <a:rPr lang="en-US" dirty="0" smtClean="0"/>
              <a:t> </a:t>
            </a:r>
            <a:r>
              <a:rPr lang="en-US" dirty="0" err="1" smtClean="0"/>
              <a:t>dokumentide</a:t>
            </a:r>
            <a:r>
              <a:rPr lang="en-US" dirty="0" smtClean="0"/>
              <a:t> </a:t>
            </a:r>
            <a:r>
              <a:rPr lang="en-US" dirty="0" err="1" smtClean="0"/>
              <a:t>näol</a:t>
            </a:r>
            <a:r>
              <a:rPr lang="en-US" dirty="0" smtClean="0"/>
              <a:t>, </a:t>
            </a:r>
            <a:r>
              <a:rPr lang="en-US" dirty="0" err="1" smtClean="0"/>
              <a:t>ulatuslik</a:t>
            </a:r>
            <a:r>
              <a:rPr lang="en-US" dirty="0" smtClean="0"/>
              <a:t> </a:t>
            </a:r>
            <a:r>
              <a:rPr lang="en-US" dirty="0" err="1" smtClean="0"/>
              <a:t>teoreetiliste</a:t>
            </a:r>
            <a:r>
              <a:rPr lang="en-US" dirty="0" smtClean="0"/>
              <a:t> </a:t>
            </a:r>
            <a:r>
              <a:rPr lang="en-US" dirty="0" err="1" smtClean="0"/>
              <a:t>teadmiste</a:t>
            </a:r>
            <a:r>
              <a:rPr lang="en-US" dirty="0" smtClean="0"/>
              <a:t> baas </a:t>
            </a:r>
            <a:r>
              <a:rPr lang="en-US" dirty="0" err="1" smtClean="0"/>
              <a:t>teadustööde</a:t>
            </a:r>
            <a:r>
              <a:rPr lang="en-US" dirty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uuringute</a:t>
            </a:r>
            <a:r>
              <a:rPr lang="en-US" dirty="0" smtClean="0"/>
              <a:t> </a:t>
            </a:r>
            <a:r>
              <a:rPr lang="en-US" dirty="0" err="1" smtClean="0"/>
              <a:t>näol</a:t>
            </a:r>
            <a:r>
              <a:rPr lang="en-US" dirty="0" smtClean="0"/>
              <a:t>, ja </a:t>
            </a:r>
            <a:r>
              <a:rPr lang="en-US" dirty="0" err="1" smtClean="0"/>
              <a:t>palju</a:t>
            </a:r>
            <a:r>
              <a:rPr lang="en-US" dirty="0" smtClean="0"/>
              <a:t> </a:t>
            </a:r>
            <a:r>
              <a:rPr lang="en-US" dirty="0" err="1" smtClean="0"/>
              <a:t>riikide</a:t>
            </a:r>
            <a:r>
              <a:rPr lang="en-US" dirty="0" smtClean="0"/>
              <a:t> </a:t>
            </a:r>
            <a:r>
              <a:rPr lang="en-US" dirty="0" err="1" smtClean="0"/>
              <a:t>praktiline</a:t>
            </a:r>
            <a:r>
              <a:rPr lang="en-US" dirty="0" smtClean="0"/>
              <a:t> </a:t>
            </a:r>
            <a:r>
              <a:rPr lang="en-US" dirty="0" err="1" smtClean="0"/>
              <a:t>kogemus</a:t>
            </a:r>
            <a:r>
              <a:rPr lang="en-US" dirty="0" smtClean="0"/>
              <a:t>. </a:t>
            </a:r>
            <a:r>
              <a:rPr lang="en-US" dirty="0" err="1" smtClean="0"/>
              <a:t>Kasutagem</a:t>
            </a:r>
            <a:r>
              <a:rPr lang="en-US" dirty="0" smtClean="0"/>
              <a:t> </a:t>
            </a:r>
            <a:r>
              <a:rPr lang="en-US" dirty="0" err="1" smtClean="0"/>
              <a:t>seda</a:t>
            </a:r>
            <a:r>
              <a:rPr lang="en-US" dirty="0" smtClean="0"/>
              <a:t> ja </a:t>
            </a:r>
            <a:r>
              <a:rPr lang="en-US" dirty="0" err="1" smtClean="0"/>
              <a:t>tehkem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süsteem</a:t>
            </a:r>
            <a:r>
              <a:rPr lang="en-US" dirty="0" smtClean="0"/>
              <a:t> </a:t>
            </a:r>
            <a:r>
              <a:rPr lang="en-US" dirty="0" err="1" smtClean="0"/>
              <a:t>korda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nii</a:t>
            </a:r>
            <a:r>
              <a:rPr lang="en-US" dirty="0" smtClean="0"/>
              <a:t> </a:t>
            </a:r>
            <a:r>
              <a:rPr lang="en-US" dirty="0" err="1" smtClean="0"/>
              <a:t>jätkata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saa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Tänan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err="1" smtClean="0"/>
              <a:t>Küsimused</a:t>
            </a:r>
            <a:r>
              <a:rPr lang="en-US" i="1" dirty="0" smtClean="0"/>
              <a:t>, </a:t>
            </a:r>
            <a:r>
              <a:rPr lang="en-US" i="1" dirty="0" err="1" smtClean="0"/>
              <a:t>kommentaarid</a:t>
            </a:r>
            <a:r>
              <a:rPr lang="en-US" i="1" dirty="0" smtClean="0"/>
              <a:t>: </a:t>
            </a:r>
            <a:r>
              <a:rPr lang="en-US" i="1" dirty="0" err="1" smtClean="0"/>
              <a:t>jaanus@tehver.ee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775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126" y="336885"/>
            <a:ext cx="9168899" cy="1034716"/>
          </a:xfrm>
        </p:spPr>
        <p:txBody>
          <a:bodyPr/>
          <a:lstStyle/>
          <a:p>
            <a:pPr algn="r"/>
            <a:r>
              <a:rPr lang="en-US" dirty="0" err="1" smtClean="0"/>
              <a:t>Vanglad</a:t>
            </a:r>
            <a:r>
              <a:rPr lang="en-US" dirty="0" smtClean="0"/>
              <a:t> ja </a:t>
            </a:r>
            <a:r>
              <a:rPr lang="en-US" dirty="0" err="1" smtClean="0"/>
              <a:t>ühiskond</a:t>
            </a:r>
            <a:r>
              <a:rPr lang="en-US" dirty="0" smtClean="0"/>
              <a:t>, 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11451"/>
              </p:ext>
            </p:extLst>
          </p:nvPr>
        </p:nvGraphicFramePr>
        <p:xfrm>
          <a:off x="2334126" y="1371601"/>
          <a:ext cx="9168898" cy="5125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5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74754"/>
            <a:ext cx="10018713" cy="764498"/>
          </a:xfrm>
        </p:spPr>
        <p:txBody>
          <a:bodyPr/>
          <a:lstStyle/>
          <a:p>
            <a:pPr algn="r"/>
            <a:r>
              <a:rPr lang="en-US" dirty="0" err="1" smtClean="0"/>
              <a:t>Vanglad</a:t>
            </a:r>
            <a:r>
              <a:rPr lang="en-US" dirty="0" smtClean="0"/>
              <a:t> ja </a:t>
            </a:r>
            <a:r>
              <a:rPr lang="en-US" dirty="0" err="1" smtClean="0"/>
              <a:t>ühiskond</a:t>
            </a:r>
            <a:r>
              <a:rPr lang="en-US" dirty="0" smtClean="0"/>
              <a:t>,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967417"/>
              </p:ext>
            </p:extLst>
          </p:nvPr>
        </p:nvGraphicFramePr>
        <p:xfrm>
          <a:off x="1828799" y="1395664"/>
          <a:ext cx="9674225" cy="481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5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33138"/>
            <a:ext cx="10018713" cy="962525"/>
          </a:xfrm>
        </p:spPr>
        <p:txBody>
          <a:bodyPr/>
          <a:lstStyle/>
          <a:p>
            <a:pPr algn="r"/>
            <a:r>
              <a:rPr lang="en-US" dirty="0" err="1" smtClean="0"/>
              <a:t>Vanglad</a:t>
            </a:r>
            <a:r>
              <a:rPr lang="en-US" dirty="0" smtClean="0"/>
              <a:t> ja </a:t>
            </a:r>
            <a:r>
              <a:rPr lang="en-US" dirty="0" err="1" smtClean="0"/>
              <a:t>ühiskond</a:t>
            </a:r>
            <a:r>
              <a:rPr lang="en-US" dirty="0" smtClean="0"/>
              <a:t>, III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20821"/>
              </p:ext>
            </p:extLst>
          </p:nvPr>
        </p:nvGraphicFramePr>
        <p:xfrm>
          <a:off x="1876925" y="1395663"/>
          <a:ext cx="9626099" cy="529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4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88758"/>
            <a:ext cx="10018713" cy="794085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Vanglad</a:t>
            </a:r>
            <a:r>
              <a:rPr lang="en-US" dirty="0" smtClean="0"/>
              <a:t> ja </a:t>
            </a:r>
            <a:r>
              <a:rPr lang="en-US" dirty="0" err="1" smtClean="0"/>
              <a:t>ühiskond</a:t>
            </a:r>
            <a:r>
              <a:rPr lang="en-US" dirty="0" smtClean="0"/>
              <a:t>, 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238803"/>
              </p:ext>
            </p:extLst>
          </p:nvPr>
        </p:nvGraphicFramePr>
        <p:xfrm>
          <a:off x="1997242" y="1347787"/>
          <a:ext cx="9505782" cy="514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85011"/>
            <a:ext cx="10018713" cy="794084"/>
          </a:xfrm>
        </p:spPr>
        <p:txBody>
          <a:bodyPr/>
          <a:lstStyle/>
          <a:p>
            <a:pPr algn="r"/>
            <a:r>
              <a:rPr lang="en-US" dirty="0" err="1" smtClean="0"/>
              <a:t>Vahekokkuvõte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3" y="1443789"/>
            <a:ext cx="9577970" cy="434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Eestile</a:t>
            </a:r>
            <a:r>
              <a:rPr lang="en-US" sz="3200" dirty="0" smtClean="0"/>
              <a:t> </a:t>
            </a:r>
            <a:r>
              <a:rPr lang="en-US" sz="3200" dirty="0" err="1" smtClean="0"/>
              <a:t>iseloomulikud</a:t>
            </a:r>
            <a:r>
              <a:rPr lang="en-US" sz="3200" dirty="0" smtClean="0"/>
              <a:t> </a:t>
            </a:r>
            <a:r>
              <a:rPr lang="en-US" sz="3200" dirty="0" err="1" smtClean="0"/>
              <a:t>vangistusnäitajad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Vangistuses</a:t>
            </a:r>
            <a:r>
              <a:rPr lang="en-US" sz="3200" dirty="0" smtClean="0"/>
              <a:t> </a:t>
            </a:r>
            <a:r>
              <a:rPr lang="en-US" sz="3200" dirty="0" err="1" smtClean="0"/>
              <a:t>viibivate</a:t>
            </a:r>
            <a:r>
              <a:rPr lang="en-US" sz="3200" dirty="0" smtClean="0"/>
              <a:t> </a:t>
            </a:r>
            <a:r>
              <a:rPr lang="en-US" sz="3200" dirty="0" err="1" smtClean="0"/>
              <a:t>isikute</a:t>
            </a:r>
            <a:r>
              <a:rPr lang="en-US" sz="3200" dirty="0" smtClean="0"/>
              <a:t> </a:t>
            </a:r>
            <a:r>
              <a:rPr lang="en-US" sz="3200" dirty="0" err="1" smtClean="0"/>
              <a:t>suhteliselt</a:t>
            </a:r>
            <a:r>
              <a:rPr lang="en-US" sz="3200" dirty="0" smtClean="0"/>
              <a:t> </a:t>
            </a:r>
            <a:r>
              <a:rPr lang="en-US" sz="3200" dirty="0" err="1" smtClean="0"/>
              <a:t>suur</a:t>
            </a:r>
            <a:r>
              <a:rPr lang="en-US" sz="3200" dirty="0" smtClean="0"/>
              <a:t> </a:t>
            </a:r>
            <a:r>
              <a:rPr lang="en-US" sz="3200" dirty="0" err="1" smtClean="0"/>
              <a:t>arv</a:t>
            </a:r>
            <a:r>
              <a:rPr lang="en-US" sz="3200" dirty="0" smtClean="0"/>
              <a:t> </a:t>
            </a:r>
            <a:r>
              <a:rPr lang="en-US" sz="3200" dirty="0" err="1" smtClean="0"/>
              <a:t>elanikkonna</a:t>
            </a:r>
            <a:r>
              <a:rPr lang="en-US" sz="3200" dirty="0" smtClean="0"/>
              <a:t> </a:t>
            </a:r>
            <a:r>
              <a:rPr lang="en-US" sz="3200" dirty="0" err="1" smtClean="0"/>
              <a:t>kohta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Tagasihoidlikud</a:t>
            </a:r>
            <a:r>
              <a:rPr lang="en-US" sz="3200" dirty="0" smtClean="0"/>
              <a:t> </a:t>
            </a:r>
            <a:r>
              <a:rPr lang="en-US" sz="3200" dirty="0" err="1" smtClean="0"/>
              <a:t>kulud</a:t>
            </a:r>
            <a:r>
              <a:rPr lang="en-US" sz="3200" dirty="0" smtClean="0"/>
              <a:t> </a:t>
            </a:r>
            <a:r>
              <a:rPr lang="en-US" sz="3200" dirty="0" err="1" smtClean="0"/>
              <a:t>vanglasüsteemile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Vanglasüsteemi</a:t>
            </a:r>
            <a:r>
              <a:rPr lang="en-US" sz="3200" dirty="0" smtClean="0"/>
              <a:t> </a:t>
            </a:r>
            <a:r>
              <a:rPr lang="en-US" sz="3200" dirty="0" err="1" smtClean="0"/>
              <a:t>läbivate</a:t>
            </a:r>
            <a:r>
              <a:rPr lang="en-US" sz="3200" dirty="0" smtClean="0"/>
              <a:t> </a:t>
            </a:r>
            <a:r>
              <a:rPr lang="en-US" sz="3200" dirty="0" err="1" smtClean="0"/>
              <a:t>isikute</a:t>
            </a:r>
            <a:r>
              <a:rPr lang="en-US" sz="3200" dirty="0" smtClean="0"/>
              <a:t> </a:t>
            </a:r>
            <a:r>
              <a:rPr lang="en-US" sz="3200" dirty="0" err="1" smtClean="0"/>
              <a:t>suhteliselt</a:t>
            </a:r>
            <a:r>
              <a:rPr lang="en-US" sz="3200" dirty="0" smtClean="0"/>
              <a:t> </a:t>
            </a:r>
            <a:r>
              <a:rPr lang="en-US" sz="3200" dirty="0" err="1" smtClean="0"/>
              <a:t>väike</a:t>
            </a:r>
            <a:r>
              <a:rPr lang="en-US" sz="3200" dirty="0" smtClean="0"/>
              <a:t> </a:t>
            </a:r>
            <a:r>
              <a:rPr lang="en-US" sz="3200" dirty="0" err="1" smtClean="0"/>
              <a:t>arv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 </a:t>
            </a:r>
            <a:r>
              <a:rPr lang="en-US" sz="3200" dirty="0" err="1" smtClean="0"/>
              <a:t>Pikk</a:t>
            </a:r>
            <a:r>
              <a:rPr lang="en-US" sz="3200" dirty="0" smtClean="0"/>
              <a:t> </a:t>
            </a:r>
            <a:r>
              <a:rPr lang="en-US" sz="3200" dirty="0" err="1" smtClean="0"/>
              <a:t>vangistuses</a:t>
            </a:r>
            <a:r>
              <a:rPr lang="en-US" sz="3200" dirty="0" smtClean="0"/>
              <a:t> </a:t>
            </a:r>
            <a:r>
              <a:rPr lang="en-US" sz="3200" dirty="0" err="1" smtClean="0"/>
              <a:t>viibimise</a:t>
            </a:r>
            <a:r>
              <a:rPr lang="en-US" sz="3200" dirty="0" smtClean="0"/>
              <a:t> </a:t>
            </a:r>
            <a:r>
              <a:rPr lang="en-US" sz="3200" dirty="0" err="1" smtClean="0"/>
              <a:t>aeg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69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3333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Fiskaalvaade</a:t>
            </a:r>
            <a:r>
              <a:rPr lang="en-US" dirty="0" smtClean="0"/>
              <a:t> </a:t>
            </a:r>
            <a:r>
              <a:rPr lang="en-US" dirty="0" err="1" smtClean="0"/>
              <a:t>vanglatele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060744"/>
              </p:ext>
            </p:extLst>
          </p:nvPr>
        </p:nvGraphicFramePr>
        <p:xfrm>
          <a:off x="2233533" y="1319213"/>
          <a:ext cx="9269491" cy="506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8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790" y="464695"/>
            <a:ext cx="9659234" cy="704538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Vanglakogemus</a:t>
            </a:r>
            <a:r>
              <a:rPr lang="en-US" dirty="0" smtClean="0"/>
              <a:t>,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8544" y="1304144"/>
            <a:ext cx="9284479" cy="5051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 smtClean="0"/>
              <a:t>Fakte</a:t>
            </a:r>
            <a:r>
              <a:rPr lang="en-US" sz="2600" dirty="0" smtClean="0"/>
              <a:t>, </a:t>
            </a:r>
            <a:r>
              <a:rPr lang="en-US" sz="2600" dirty="0" err="1" smtClean="0"/>
              <a:t>millele</a:t>
            </a:r>
            <a:r>
              <a:rPr lang="en-US" sz="2600" dirty="0" smtClean="0"/>
              <a:t> </a:t>
            </a:r>
            <a:r>
              <a:rPr lang="en-US" sz="2600" dirty="0" err="1" smtClean="0"/>
              <a:t>võiks</a:t>
            </a:r>
            <a:r>
              <a:rPr lang="en-US" sz="2600" dirty="0" smtClean="0"/>
              <a:t> </a:t>
            </a:r>
            <a:r>
              <a:rPr lang="en-US" sz="2600" dirty="0" err="1" smtClean="0"/>
              <a:t>mõelda</a:t>
            </a:r>
            <a:r>
              <a:rPr lang="en-US" sz="2600" dirty="0" smtClean="0"/>
              <a:t> Maslow </a:t>
            </a:r>
            <a:r>
              <a:rPr lang="en-US" sz="2600" dirty="0" err="1" smtClean="0"/>
              <a:t>püramiidi</a:t>
            </a:r>
            <a:r>
              <a:rPr lang="en-US" sz="2600" dirty="0" smtClean="0"/>
              <a:t> ja </a:t>
            </a:r>
            <a:r>
              <a:rPr lang="en-US" sz="2600" dirty="0" err="1" smtClean="0"/>
              <a:t>Euroopa</a:t>
            </a:r>
            <a:r>
              <a:rPr lang="en-US" sz="2600" dirty="0" smtClean="0"/>
              <a:t> </a:t>
            </a:r>
            <a:r>
              <a:rPr lang="en-US" sz="2600" dirty="0" err="1"/>
              <a:t>v</a:t>
            </a:r>
            <a:r>
              <a:rPr lang="en-US" sz="2600" dirty="0" err="1" smtClean="0"/>
              <a:t>anglareeglistiku</a:t>
            </a:r>
            <a:r>
              <a:rPr lang="en-US" sz="2600" dirty="0" smtClean="0"/>
              <a:t> </a:t>
            </a:r>
            <a:r>
              <a:rPr lang="en-US" sz="2600" dirty="0" err="1" smtClean="0"/>
              <a:t>aluspõhimõtete</a:t>
            </a:r>
            <a:r>
              <a:rPr lang="en-US" sz="2600" dirty="0" smtClean="0"/>
              <a:t> </a:t>
            </a:r>
            <a:r>
              <a:rPr lang="en-US" sz="2600" dirty="0" err="1" smtClean="0"/>
              <a:t>kontekstis</a:t>
            </a:r>
            <a:r>
              <a:rPr lang="en-US" sz="2600" dirty="0" smtClean="0"/>
              <a:t>:</a:t>
            </a:r>
          </a:p>
          <a:p>
            <a:pPr>
              <a:buFontTx/>
              <a:buChar char="-"/>
            </a:pPr>
            <a:r>
              <a:rPr lang="en-US" sz="2600" dirty="0" err="1" smtClean="0"/>
              <a:t>Kinnipeetava</a:t>
            </a:r>
            <a:r>
              <a:rPr lang="en-US" sz="2600" dirty="0" smtClean="0"/>
              <a:t> </a:t>
            </a:r>
            <a:r>
              <a:rPr lang="en-US" sz="2600" dirty="0" err="1" smtClean="0"/>
              <a:t>toitlustamiseks</a:t>
            </a:r>
            <a:r>
              <a:rPr lang="en-US" sz="2600" dirty="0" smtClean="0"/>
              <a:t> on </a:t>
            </a:r>
            <a:r>
              <a:rPr lang="en-US" sz="2600" dirty="0" err="1" smtClean="0"/>
              <a:t>ette</a:t>
            </a:r>
            <a:r>
              <a:rPr lang="en-US" sz="2600" dirty="0" smtClean="0"/>
              <a:t> </a:t>
            </a:r>
            <a:r>
              <a:rPr lang="en-US" sz="2600" dirty="0" err="1" smtClean="0"/>
              <a:t>nähtud</a:t>
            </a:r>
            <a:r>
              <a:rPr lang="en-US" sz="2600" dirty="0" smtClean="0"/>
              <a:t> 1,2 </a:t>
            </a:r>
            <a:r>
              <a:rPr lang="en-US" sz="2600" dirty="0" err="1" smtClean="0"/>
              <a:t>eurot</a:t>
            </a:r>
            <a:r>
              <a:rPr lang="en-US" sz="2600" dirty="0" smtClean="0"/>
              <a:t> </a:t>
            </a:r>
            <a:r>
              <a:rPr lang="en-US" sz="2600" dirty="0" err="1" smtClean="0"/>
              <a:t>päevas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Õigus</a:t>
            </a:r>
            <a:r>
              <a:rPr lang="en-US" sz="2600" dirty="0" smtClean="0"/>
              <a:t> </a:t>
            </a:r>
            <a:r>
              <a:rPr lang="en-US" sz="2600" dirty="0" err="1" smtClean="0"/>
              <a:t>värskes</a:t>
            </a:r>
            <a:r>
              <a:rPr lang="en-US" sz="2600" dirty="0" smtClean="0"/>
              <a:t> </a:t>
            </a:r>
            <a:r>
              <a:rPr lang="en-US" sz="2600" dirty="0" err="1" smtClean="0"/>
              <a:t>õhus</a:t>
            </a:r>
            <a:r>
              <a:rPr lang="en-US" sz="2600" dirty="0" smtClean="0"/>
              <a:t> </a:t>
            </a:r>
            <a:r>
              <a:rPr lang="en-US" sz="2600" dirty="0" err="1" smtClean="0"/>
              <a:t>jalutuskäigule</a:t>
            </a:r>
            <a:r>
              <a:rPr lang="en-US" sz="2600" dirty="0" smtClean="0"/>
              <a:t> on </a:t>
            </a:r>
            <a:r>
              <a:rPr lang="en-US" sz="2600" dirty="0" err="1" smtClean="0"/>
              <a:t>tagatud</a:t>
            </a:r>
            <a:r>
              <a:rPr lang="en-US" sz="2600" dirty="0" smtClean="0"/>
              <a:t> 1 h </a:t>
            </a:r>
            <a:r>
              <a:rPr lang="en-US" sz="2600" dirty="0" err="1" smtClean="0"/>
              <a:t>ulatuses</a:t>
            </a:r>
            <a:r>
              <a:rPr lang="en-US" sz="2600" dirty="0" smtClean="0"/>
              <a:t> </a:t>
            </a:r>
            <a:r>
              <a:rPr lang="en-US" sz="2600" dirty="0" err="1" smtClean="0"/>
              <a:t>päevas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Kambri</a:t>
            </a:r>
            <a:r>
              <a:rPr lang="en-US" sz="2600" dirty="0" smtClean="0"/>
              <a:t> </a:t>
            </a:r>
            <a:r>
              <a:rPr lang="en-US" sz="2600" dirty="0" err="1" smtClean="0"/>
              <a:t>põrandapind</a:t>
            </a:r>
            <a:r>
              <a:rPr lang="en-US" sz="2600" dirty="0" smtClean="0"/>
              <a:t> </a:t>
            </a:r>
            <a:r>
              <a:rPr lang="en-US" sz="2600" dirty="0" err="1" smtClean="0"/>
              <a:t>kinnipeetava</a:t>
            </a:r>
            <a:r>
              <a:rPr lang="en-US" sz="2600" dirty="0" smtClean="0"/>
              <a:t> </a:t>
            </a:r>
            <a:r>
              <a:rPr lang="en-US" sz="2600" dirty="0" err="1" smtClean="0"/>
              <a:t>kohta</a:t>
            </a:r>
            <a:r>
              <a:rPr lang="en-US" sz="2600" dirty="0" smtClean="0"/>
              <a:t> </a:t>
            </a:r>
            <a:r>
              <a:rPr lang="en-US" sz="2600" dirty="0" err="1" smtClean="0"/>
              <a:t>võib</a:t>
            </a:r>
            <a:r>
              <a:rPr lang="en-US" sz="2600" dirty="0" smtClean="0"/>
              <a:t> olla 3 m</a:t>
            </a:r>
            <a:r>
              <a:rPr lang="en-US" sz="2600" baseline="30000" dirty="0" smtClean="0"/>
              <a:t>2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Privaatsus</a:t>
            </a:r>
            <a:r>
              <a:rPr lang="en-US" sz="2600" dirty="0" smtClean="0"/>
              <a:t> </a:t>
            </a:r>
            <a:r>
              <a:rPr lang="en-US" sz="2600" dirty="0" err="1" smtClean="0"/>
              <a:t>puudub</a:t>
            </a:r>
            <a:r>
              <a:rPr lang="en-US" sz="2600" dirty="0" smtClean="0"/>
              <a:t> </a:t>
            </a:r>
            <a:r>
              <a:rPr lang="en-US" sz="2600" dirty="0" err="1" smtClean="0"/>
              <a:t>üldjuhul</a:t>
            </a:r>
            <a:r>
              <a:rPr lang="en-US" sz="2600" dirty="0" smtClean="0"/>
              <a:t> </a:t>
            </a:r>
            <a:r>
              <a:rPr lang="en-US" sz="2600" dirty="0" err="1" smtClean="0"/>
              <a:t>täielikult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Duši</a:t>
            </a:r>
            <a:r>
              <a:rPr lang="en-US" sz="2600" dirty="0" smtClean="0"/>
              <a:t> </a:t>
            </a:r>
            <a:r>
              <a:rPr lang="en-US" sz="2600" dirty="0" err="1" smtClean="0"/>
              <a:t>kasutamise</a:t>
            </a:r>
            <a:r>
              <a:rPr lang="en-US" sz="2600" dirty="0" smtClean="0"/>
              <a:t> </a:t>
            </a:r>
            <a:r>
              <a:rPr lang="en-US" sz="2600" dirty="0" err="1" smtClean="0"/>
              <a:t>võimalus</a:t>
            </a:r>
            <a:r>
              <a:rPr lang="en-US" sz="2600" dirty="0" smtClean="0"/>
              <a:t> </a:t>
            </a:r>
            <a:r>
              <a:rPr lang="en-US" sz="2600" dirty="0" err="1" smtClean="0"/>
              <a:t>tagatud</a:t>
            </a:r>
            <a:r>
              <a:rPr lang="en-US" sz="2600" dirty="0" smtClean="0"/>
              <a:t> 1 </a:t>
            </a:r>
            <a:r>
              <a:rPr lang="en-US" sz="2600" dirty="0" err="1" smtClean="0"/>
              <a:t>kord</a:t>
            </a:r>
            <a:r>
              <a:rPr lang="en-US" sz="2600" dirty="0" smtClean="0"/>
              <a:t> </a:t>
            </a:r>
            <a:r>
              <a:rPr lang="en-US" sz="2600" dirty="0" err="1" smtClean="0"/>
              <a:t>nädalas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Kambrid</a:t>
            </a:r>
            <a:r>
              <a:rPr lang="en-US" sz="2600" dirty="0" smtClean="0"/>
              <a:t> on </a:t>
            </a:r>
            <a:r>
              <a:rPr lang="en-US" sz="2600" dirty="0" err="1" smtClean="0"/>
              <a:t>enamasti</a:t>
            </a:r>
            <a:r>
              <a:rPr lang="en-US" sz="2600" dirty="0" smtClean="0"/>
              <a:t> </a:t>
            </a:r>
            <a:r>
              <a:rPr lang="en-US" sz="2600" dirty="0" err="1" smtClean="0"/>
              <a:t>ka</a:t>
            </a:r>
            <a:r>
              <a:rPr lang="en-US" sz="2600" dirty="0" smtClean="0"/>
              <a:t> </a:t>
            </a:r>
            <a:r>
              <a:rPr lang="en-US" sz="2600" dirty="0" err="1" smtClean="0"/>
              <a:t>uneajal</a:t>
            </a:r>
            <a:r>
              <a:rPr lang="en-US" sz="2600" dirty="0" smtClean="0"/>
              <a:t> </a:t>
            </a:r>
            <a:r>
              <a:rPr lang="en-US" sz="2600" dirty="0" err="1" smtClean="0"/>
              <a:t>valgustatud</a:t>
            </a: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err="1" smtClean="0"/>
              <a:t>Vangla</a:t>
            </a:r>
            <a:r>
              <a:rPr lang="en-US" sz="2600" dirty="0" smtClean="0"/>
              <a:t> </a:t>
            </a:r>
            <a:r>
              <a:rPr lang="en-US" sz="2600" dirty="0" err="1" smtClean="0"/>
              <a:t>territooriumil</a:t>
            </a:r>
            <a:r>
              <a:rPr lang="en-US" sz="2600" dirty="0" smtClean="0"/>
              <a:t> </a:t>
            </a:r>
            <a:r>
              <a:rPr lang="en-US" sz="2600" dirty="0" err="1" smtClean="0"/>
              <a:t>liikudes</a:t>
            </a:r>
            <a:r>
              <a:rPr lang="en-US" sz="2600" dirty="0" smtClean="0"/>
              <a:t> on </a:t>
            </a:r>
            <a:r>
              <a:rPr lang="en-US" sz="2600" dirty="0" err="1" smtClean="0"/>
              <a:t>vangil</a:t>
            </a:r>
            <a:r>
              <a:rPr lang="en-US" sz="2600" dirty="0" smtClean="0"/>
              <a:t> </a:t>
            </a:r>
            <a:r>
              <a:rPr lang="en-US" sz="2600" dirty="0" err="1" smtClean="0"/>
              <a:t>kohustus</a:t>
            </a:r>
            <a:r>
              <a:rPr lang="en-US" sz="2600" dirty="0" smtClean="0"/>
              <a:t> </a:t>
            </a:r>
            <a:r>
              <a:rPr lang="en-US" sz="2600" dirty="0" err="1" smtClean="0"/>
              <a:t>hoida</a:t>
            </a:r>
            <a:r>
              <a:rPr lang="en-US" sz="2600" dirty="0" smtClean="0"/>
              <a:t> </a:t>
            </a:r>
            <a:r>
              <a:rPr lang="en-US" sz="2600" dirty="0" err="1" smtClean="0"/>
              <a:t>käed</a:t>
            </a:r>
            <a:r>
              <a:rPr lang="en-US" sz="2600" dirty="0" smtClean="0"/>
              <a:t> </a:t>
            </a:r>
            <a:r>
              <a:rPr lang="en-US" sz="2600" dirty="0" err="1" smtClean="0"/>
              <a:t>selja</a:t>
            </a:r>
            <a:r>
              <a:rPr lang="en-US" sz="2600" dirty="0" smtClean="0"/>
              <a:t> </a:t>
            </a:r>
            <a:r>
              <a:rPr lang="en-US" sz="2600" dirty="0" err="1" smtClean="0"/>
              <a:t>taga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28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790" y="464695"/>
            <a:ext cx="9659234" cy="704538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Vanglakogemus</a:t>
            </a:r>
            <a:r>
              <a:rPr lang="en-US" dirty="0" smtClean="0"/>
              <a:t>,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18544" y="1379095"/>
            <a:ext cx="9284479" cy="4976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 smtClean="0"/>
              <a:t>Fakte</a:t>
            </a:r>
            <a:r>
              <a:rPr lang="en-US" sz="2500" dirty="0" smtClean="0"/>
              <a:t>, </a:t>
            </a:r>
            <a:r>
              <a:rPr lang="en-US" sz="2500" dirty="0" err="1" smtClean="0"/>
              <a:t>millele</a:t>
            </a:r>
            <a:r>
              <a:rPr lang="en-US" sz="2500" dirty="0" smtClean="0"/>
              <a:t> </a:t>
            </a:r>
            <a:r>
              <a:rPr lang="en-US" sz="2500" dirty="0" err="1" smtClean="0"/>
              <a:t>võiks</a:t>
            </a:r>
            <a:r>
              <a:rPr lang="en-US" sz="2500" dirty="0" smtClean="0"/>
              <a:t> </a:t>
            </a:r>
            <a:r>
              <a:rPr lang="en-US" sz="2500" dirty="0" err="1" smtClean="0"/>
              <a:t>mõelda</a:t>
            </a:r>
            <a:r>
              <a:rPr lang="en-US" sz="2500" dirty="0" smtClean="0"/>
              <a:t> Maslow </a:t>
            </a:r>
            <a:r>
              <a:rPr lang="en-US" sz="2500" dirty="0" err="1" smtClean="0"/>
              <a:t>püramiidi</a:t>
            </a:r>
            <a:r>
              <a:rPr lang="en-US" sz="2500" dirty="0" smtClean="0"/>
              <a:t> ja </a:t>
            </a:r>
            <a:r>
              <a:rPr lang="en-US" sz="2500" dirty="0" err="1" smtClean="0"/>
              <a:t>Euroopa</a:t>
            </a:r>
            <a:r>
              <a:rPr lang="en-US" sz="2500" dirty="0" smtClean="0"/>
              <a:t> </a:t>
            </a:r>
            <a:r>
              <a:rPr lang="en-US" sz="2500" dirty="0" err="1"/>
              <a:t>v</a:t>
            </a:r>
            <a:r>
              <a:rPr lang="en-US" sz="2500" dirty="0" err="1" smtClean="0"/>
              <a:t>anglareeglistiku</a:t>
            </a:r>
            <a:r>
              <a:rPr lang="en-US" sz="2500" dirty="0" smtClean="0"/>
              <a:t> </a:t>
            </a:r>
            <a:r>
              <a:rPr lang="en-US" sz="2500" dirty="0" err="1" smtClean="0"/>
              <a:t>aluspõhimõtete</a:t>
            </a:r>
            <a:r>
              <a:rPr lang="en-US" sz="2500" dirty="0" smtClean="0"/>
              <a:t> </a:t>
            </a:r>
            <a:r>
              <a:rPr lang="en-US" sz="2500" dirty="0" err="1" smtClean="0"/>
              <a:t>kontekstis</a:t>
            </a:r>
            <a:r>
              <a:rPr lang="en-US" sz="2500" dirty="0" smtClean="0"/>
              <a:t> /</a:t>
            </a:r>
            <a:r>
              <a:rPr lang="en-US" sz="2500" i="1" dirty="0" err="1" smtClean="0"/>
              <a:t>jätk</a:t>
            </a:r>
            <a:r>
              <a:rPr lang="en-US" sz="2500" dirty="0" smtClean="0"/>
              <a:t>/:</a:t>
            </a:r>
          </a:p>
          <a:p>
            <a:r>
              <a:rPr lang="en-US" sz="2500" dirty="0" err="1" smtClean="0"/>
              <a:t>Tööga</a:t>
            </a:r>
            <a:r>
              <a:rPr lang="en-US" sz="2500" dirty="0" smtClean="0"/>
              <a:t> </a:t>
            </a:r>
            <a:r>
              <a:rPr lang="en-US" sz="2500" dirty="0"/>
              <a:t>(</a:t>
            </a:r>
            <a:r>
              <a:rPr lang="en-US" sz="2500" dirty="0" err="1"/>
              <a:t>v.a.</a:t>
            </a:r>
            <a:r>
              <a:rPr lang="en-US" sz="2500" dirty="0"/>
              <a:t> </a:t>
            </a:r>
            <a:r>
              <a:rPr lang="en-US" sz="2500" dirty="0" err="1"/>
              <a:t>kohustuslikud</a:t>
            </a:r>
            <a:r>
              <a:rPr lang="en-US" sz="2500" dirty="0"/>
              <a:t> </a:t>
            </a:r>
            <a:r>
              <a:rPr lang="en-US" sz="2500" dirty="0" err="1"/>
              <a:t>majapidamistööd</a:t>
            </a:r>
            <a:r>
              <a:rPr lang="en-US" sz="2500" dirty="0"/>
              <a:t> </a:t>
            </a:r>
            <a:r>
              <a:rPr lang="en-US" sz="2500" dirty="0" err="1"/>
              <a:t>vanglas</a:t>
            </a:r>
            <a:r>
              <a:rPr lang="en-US" sz="2500" dirty="0"/>
              <a:t>) on </a:t>
            </a:r>
            <a:r>
              <a:rPr lang="en-US" sz="2500" dirty="0" err="1"/>
              <a:t>hõivatud</a:t>
            </a:r>
            <a:r>
              <a:rPr lang="en-US" sz="2500" dirty="0"/>
              <a:t> </a:t>
            </a:r>
            <a:r>
              <a:rPr lang="en-US" sz="2500" dirty="0" err="1"/>
              <a:t>alla</a:t>
            </a:r>
            <a:r>
              <a:rPr lang="en-US" sz="2500" dirty="0"/>
              <a:t> 10 % </a:t>
            </a:r>
            <a:r>
              <a:rPr lang="en-US" sz="2500" dirty="0" err="1" smtClean="0"/>
              <a:t>kinnipeetavatest</a:t>
            </a:r>
            <a:endParaRPr lang="en-US" sz="2500" dirty="0" smtClean="0"/>
          </a:p>
          <a:p>
            <a:r>
              <a:rPr lang="en-US" sz="2500" dirty="0" err="1" smtClean="0"/>
              <a:t>Töötasu</a:t>
            </a:r>
            <a:r>
              <a:rPr lang="en-US" sz="2500" dirty="0" smtClean="0"/>
              <a:t> </a:t>
            </a:r>
            <a:r>
              <a:rPr lang="en-US" sz="2500" dirty="0" err="1" smtClean="0"/>
              <a:t>täistööajaga</a:t>
            </a:r>
            <a:r>
              <a:rPr lang="en-US" sz="2500" dirty="0" smtClean="0"/>
              <a:t> </a:t>
            </a:r>
            <a:r>
              <a:rPr lang="en-US" sz="2500" dirty="0" err="1" smtClean="0"/>
              <a:t>töötamisel</a:t>
            </a:r>
            <a:r>
              <a:rPr lang="en-US" sz="2500" dirty="0" smtClean="0"/>
              <a:t> on 95,87 </a:t>
            </a:r>
            <a:r>
              <a:rPr lang="en-US" sz="2500" dirty="0" err="1" smtClean="0"/>
              <a:t>eurot</a:t>
            </a:r>
            <a:r>
              <a:rPr lang="en-US" sz="2500" dirty="0" smtClean="0"/>
              <a:t> </a:t>
            </a:r>
            <a:r>
              <a:rPr lang="en-US" sz="2500" dirty="0" err="1" smtClean="0"/>
              <a:t>kuus</a:t>
            </a:r>
            <a:r>
              <a:rPr lang="en-US" sz="2500" dirty="0" smtClean="0"/>
              <a:t> (</a:t>
            </a:r>
            <a:r>
              <a:rPr lang="en-US" sz="2500" dirty="0" err="1" smtClean="0"/>
              <a:t>muutumatu</a:t>
            </a:r>
            <a:r>
              <a:rPr lang="en-US" sz="2500" dirty="0" smtClean="0"/>
              <a:t> </a:t>
            </a:r>
            <a:r>
              <a:rPr lang="en-US" sz="2500" dirty="0" err="1" smtClean="0"/>
              <a:t>alates</a:t>
            </a:r>
            <a:r>
              <a:rPr lang="en-US" sz="2500" dirty="0" smtClean="0"/>
              <a:t> 2009.a.)</a:t>
            </a:r>
          </a:p>
          <a:p>
            <a:r>
              <a:rPr lang="en-US" sz="2500" dirty="0" err="1" smtClean="0"/>
              <a:t>Enamik</a:t>
            </a:r>
            <a:r>
              <a:rPr lang="en-US" sz="2500" dirty="0" smtClean="0"/>
              <a:t> </a:t>
            </a:r>
            <a:r>
              <a:rPr lang="en-US" sz="2500" dirty="0" err="1" smtClean="0"/>
              <a:t>majapidamistöödele</a:t>
            </a:r>
            <a:r>
              <a:rPr lang="en-US" sz="2500" dirty="0" smtClean="0"/>
              <a:t> </a:t>
            </a:r>
            <a:r>
              <a:rPr lang="en-US" sz="2500" dirty="0" err="1" smtClean="0"/>
              <a:t>kaasatud</a:t>
            </a:r>
            <a:r>
              <a:rPr lang="en-US" sz="2500" dirty="0" smtClean="0"/>
              <a:t> </a:t>
            </a:r>
            <a:r>
              <a:rPr lang="en-US" sz="2500" dirty="0" err="1" smtClean="0"/>
              <a:t>vange</a:t>
            </a:r>
            <a:r>
              <a:rPr lang="en-US" sz="2500" dirty="0" smtClean="0"/>
              <a:t> </a:t>
            </a:r>
            <a:r>
              <a:rPr lang="en-US" sz="2500" dirty="0" err="1" smtClean="0"/>
              <a:t>teenivad</a:t>
            </a:r>
            <a:r>
              <a:rPr lang="en-US" sz="2500" dirty="0" smtClean="0"/>
              <a:t> </a:t>
            </a:r>
            <a:r>
              <a:rPr lang="en-US" sz="2500" dirty="0" err="1" smtClean="0"/>
              <a:t>töötasuna</a:t>
            </a:r>
            <a:r>
              <a:rPr lang="en-US" sz="2500" dirty="0" smtClean="0"/>
              <a:t> </a:t>
            </a:r>
            <a:r>
              <a:rPr lang="en-US" sz="2500" dirty="0" err="1" smtClean="0"/>
              <a:t>kuus</a:t>
            </a:r>
            <a:r>
              <a:rPr lang="en-US" sz="2500" dirty="0" smtClean="0"/>
              <a:t> </a:t>
            </a:r>
            <a:r>
              <a:rPr lang="en-US" sz="2500" dirty="0" err="1" smtClean="0"/>
              <a:t>alla</a:t>
            </a:r>
            <a:r>
              <a:rPr lang="en-US" sz="2500" dirty="0" smtClean="0"/>
              <a:t> 10 euro</a:t>
            </a:r>
          </a:p>
          <a:p>
            <a:r>
              <a:rPr lang="en-US" sz="2500" dirty="0" err="1" smtClean="0"/>
              <a:t>Üldharidust</a:t>
            </a:r>
            <a:r>
              <a:rPr lang="en-US" sz="2500" dirty="0" smtClean="0"/>
              <a:t> </a:t>
            </a:r>
            <a:r>
              <a:rPr lang="en-US" sz="2500" dirty="0" err="1" smtClean="0"/>
              <a:t>omandab</a:t>
            </a:r>
            <a:r>
              <a:rPr lang="en-US" sz="2500" dirty="0" smtClean="0"/>
              <a:t> </a:t>
            </a:r>
            <a:r>
              <a:rPr lang="en-US" sz="2500" dirty="0" err="1" smtClean="0"/>
              <a:t>vanglas</a:t>
            </a:r>
            <a:r>
              <a:rPr lang="en-US" sz="2500" dirty="0" smtClean="0"/>
              <a:t> ca 7 % </a:t>
            </a:r>
            <a:r>
              <a:rPr lang="en-US" sz="2500" dirty="0" err="1" smtClean="0"/>
              <a:t>kinnipeetavatest</a:t>
            </a:r>
            <a:r>
              <a:rPr lang="en-US" sz="2500" dirty="0" smtClean="0"/>
              <a:t>, </a:t>
            </a:r>
            <a:r>
              <a:rPr lang="en-US" sz="2500" dirty="0" err="1" smtClean="0"/>
              <a:t>kutseharidust</a:t>
            </a:r>
            <a:r>
              <a:rPr lang="en-US" sz="2500" dirty="0" smtClean="0"/>
              <a:t> ca 4 % </a:t>
            </a:r>
            <a:r>
              <a:rPr lang="en-US" sz="2500" dirty="0" err="1" smtClean="0"/>
              <a:t>kinnipeetavatest</a:t>
            </a:r>
            <a:endParaRPr lang="en-US" sz="2500" dirty="0"/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5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293</TotalTime>
  <Words>519</Words>
  <Application>Microsoft Office PowerPoint</Application>
  <PresentationFormat>Laiekraan</PresentationFormat>
  <Paragraphs>61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7" baseType="lpstr">
      <vt:lpstr>Arial</vt:lpstr>
      <vt:lpstr>Corbel</vt:lpstr>
      <vt:lpstr>Mangal</vt:lpstr>
      <vt:lpstr>Parallax</vt:lpstr>
      <vt:lpstr>VANGLA: milline ja milleks?</vt:lpstr>
      <vt:lpstr>Vanglad ja ühiskond, I</vt:lpstr>
      <vt:lpstr>Vanglad ja ühiskond, II</vt:lpstr>
      <vt:lpstr>Vanglad ja ühiskond, III</vt:lpstr>
      <vt:lpstr>Vanglad ja ühiskond, IV</vt:lpstr>
      <vt:lpstr>Vahekokkuvõte</vt:lpstr>
      <vt:lpstr>Fiskaalvaade vanglatele</vt:lpstr>
      <vt:lpstr>Vanglakogemus, I</vt:lpstr>
      <vt:lpstr>Vanglakogemus, II</vt:lpstr>
      <vt:lpstr>Vanglakogemus, III</vt:lpstr>
      <vt:lpstr>Vangla: milleks?</vt:lpstr>
      <vt:lpstr>Vangla: kuidas edasi?</vt:lpstr>
      <vt:lpstr>Lõppsõna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VANGLA: milline ja milleks?</dc:title>
  <dc:creator>Jaanus Tehver</dc:creator>
  <cp:lastModifiedBy>Mari-Liis Sööt</cp:lastModifiedBy>
  <cp:revision>27</cp:revision>
  <dcterms:created xsi:type="dcterms:W3CDTF">2017-11-21T18:20:14Z</dcterms:created>
  <dcterms:modified xsi:type="dcterms:W3CDTF">2017-11-22T10:27:38Z</dcterms:modified>
</cp:coreProperties>
</file>