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2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3" r:id="rId1"/>
  </p:sldMasterIdLst>
  <p:notesMasterIdLst>
    <p:notesMasterId r:id="rId31"/>
  </p:notesMasterIdLst>
  <p:sldIdLst>
    <p:sldId id="256" r:id="rId2"/>
    <p:sldId id="408" r:id="rId3"/>
    <p:sldId id="400" r:id="rId4"/>
    <p:sldId id="412" r:id="rId5"/>
    <p:sldId id="396" r:id="rId6"/>
    <p:sldId id="409" r:id="rId7"/>
    <p:sldId id="410" r:id="rId8"/>
    <p:sldId id="420" r:id="rId9"/>
    <p:sldId id="402" r:id="rId10"/>
    <p:sldId id="365" r:id="rId11"/>
    <p:sldId id="366" r:id="rId12"/>
    <p:sldId id="296" r:id="rId13"/>
    <p:sldId id="300" r:id="rId14"/>
    <p:sldId id="367" r:id="rId15"/>
    <p:sldId id="368" r:id="rId16"/>
    <p:sldId id="423" r:id="rId17"/>
    <p:sldId id="291" r:id="rId18"/>
    <p:sldId id="425" r:id="rId19"/>
    <p:sldId id="422" r:id="rId20"/>
    <p:sldId id="315" r:id="rId21"/>
    <p:sldId id="313" r:id="rId22"/>
    <p:sldId id="316" r:id="rId23"/>
    <p:sldId id="314" r:id="rId24"/>
    <p:sldId id="348" r:id="rId25"/>
    <p:sldId id="427" r:id="rId26"/>
    <p:sldId id="428" r:id="rId27"/>
    <p:sldId id="418" r:id="rId28"/>
    <p:sldId id="426" r:id="rId29"/>
    <p:sldId id="419" r:id="rId30"/>
  </p:sldIdLst>
  <p:sldSz cx="12192000" cy="6858000"/>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554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3" autoAdjust="0"/>
    <p:restoredTop sz="60204" autoAdjust="0"/>
  </p:normalViewPr>
  <p:slideViewPr>
    <p:cSldViewPr snapToGrid="0">
      <p:cViewPr varScale="1">
        <p:scale>
          <a:sx n="70" d="100"/>
          <a:sy n="70" d="100"/>
        </p:scale>
        <p:origin x="216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i_t__leh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i_t__leht2.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i_t__leht3.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i_t__leht4.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Alfgeir\R&amp;G%20verkefni\G&#246;gn\YiE\CoreTrend06-16(Buch-Klaip-Riga).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598958840078593E-2"/>
          <c:y val="2.5306770641431602E-2"/>
          <c:w val="0.915093541551662"/>
          <c:h val="0.857816763132489"/>
        </c:manualLayout>
      </c:layout>
      <c:barChart>
        <c:barDir val="col"/>
        <c:grouping val="clustered"/>
        <c:varyColors val="0"/>
        <c:ser>
          <c:idx val="0"/>
          <c:order val="0"/>
          <c:tx>
            <c:strRef>
              <c:f>Sheet1!$B$1</c:f>
              <c:strCache>
                <c:ptCount val="1"/>
                <c:pt idx="0">
                  <c:v>Drunk Past 30 Days</c:v>
                </c:pt>
              </c:strCache>
            </c:strRef>
          </c:tx>
          <c:spPr>
            <a:solidFill>
              <a:srgbClr val="D7453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t-E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c:f>
              <c:numCache>
                <c:formatCode>0.0%</c:formatCode>
                <c:ptCount val="1"/>
                <c:pt idx="0">
                  <c:v>0.42</c:v>
                </c:pt>
              </c:numCache>
            </c:numRef>
          </c:val>
          <c:extLst xmlns:c16r2="http://schemas.microsoft.com/office/drawing/2015/06/chart">
            <c:ext xmlns:c16="http://schemas.microsoft.com/office/drawing/2014/chart" uri="{C3380CC4-5D6E-409C-BE32-E72D297353CC}">
              <c16:uniqueId val="{00000000-9AA8-4394-BA8E-6F552713B4E3}"/>
            </c:ext>
          </c:extLst>
        </c:ser>
        <c:ser>
          <c:idx val="1"/>
          <c:order val="1"/>
          <c:tx>
            <c:strRef>
              <c:f>Sheet1!$A$1</c:f>
              <c:strCache>
                <c:ptCount val="1"/>
                <c:pt idx="0">
                  <c:v>Smoke Daily</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t-E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Sheet1!$A$2</c:f>
              <c:numCache>
                <c:formatCode>0.0%</c:formatCode>
                <c:ptCount val="1"/>
                <c:pt idx="0">
                  <c:v>0.23</c:v>
                </c:pt>
              </c:numCache>
            </c:numRef>
          </c:val>
          <c:extLst xmlns:c15="http://schemas.microsoft.com/office/drawing/2012/chart" xmlns:c16r2="http://schemas.microsoft.com/office/drawing/2015/06/chart">
            <c:ext xmlns:c16="http://schemas.microsoft.com/office/drawing/2014/chart" uri="{C3380CC4-5D6E-409C-BE32-E72D297353CC}">
              <c16:uniqueId val="{00000001-9AA8-4394-BA8E-6F552713B4E3}"/>
            </c:ext>
          </c:extLst>
        </c:ser>
        <c:ser>
          <c:idx val="2"/>
          <c:order val="2"/>
          <c:tx>
            <c:strRef>
              <c:f>Sheet1!$C$1</c:f>
              <c:strCache>
                <c:ptCount val="1"/>
                <c:pt idx="0">
                  <c:v>Have tried hashish</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t-E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f>
              <c:numCache>
                <c:formatCode>0.0%</c:formatCode>
                <c:ptCount val="1"/>
                <c:pt idx="0">
                  <c:v>0.17</c:v>
                </c:pt>
              </c:numCache>
            </c:numRef>
          </c:val>
          <c:extLst xmlns:c16r2="http://schemas.microsoft.com/office/drawing/2015/06/chart">
            <c:ext xmlns:c16="http://schemas.microsoft.com/office/drawing/2014/chart" uri="{C3380CC4-5D6E-409C-BE32-E72D297353CC}">
              <c16:uniqueId val="{00000000-EBE5-48D9-90DA-0EA0DC6C78AF}"/>
            </c:ext>
          </c:extLst>
        </c:ser>
        <c:dLbls>
          <c:showLegendKey val="0"/>
          <c:showVal val="0"/>
          <c:showCatName val="0"/>
          <c:showSerName val="0"/>
          <c:showPercent val="0"/>
          <c:showBubbleSize val="0"/>
        </c:dLbls>
        <c:gapWidth val="75"/>
        <c:axId val="251071656"/>
        <c:axId val="251072048"/>
      </c:barChart>
      <c:catAx>
        <c:axId val="251071656"/>
        <c:scaling>
          <c:orientation val="minMax"/>
        </c:scaling>
        <c:delete val="1"/>
        <c:axPos val="b"/>
        <c:numFmt formatCode="General" sourceLinked="1"/>
        <c:majorTickMark val="none"/>
        <c:minorTickMark val="none"/>
        <c:tickLblPos val="nextTo"/>
        <c:crossAx val="251072048"/>
        <c:crosses val="autoZero"/>
        <c:auto val="1"/>
        <c:lblAlgn val="ctr"/>
        <c:lblOffset val="100"/>
        <c:noMultiLvlLbl val="0"/>
      </c:catAx>
      <c:valAx>
        <c:axId val="251072048"/>
        <c:scaling>
          <c:orientation val="minMax"/>
          <c:max val="0.6"/>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t-EE"/>
          </a:p>
        </c:txPr>
        <c:crossAx val="251071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t-EE"/>
        </a:p>
      </c:txPr>
    </c:legend>
    <c:plotVisOnly val="1"/>
    <c:dispBlanksAs val="gap"/>
    <c:showDLblsOverMax val="0"/>
  </c:chart>
  <c:spPr>
    <a:noFill/>
    <a:ln>
      <a:noFill/>
    </a:ln>
    <a:effectLst/>
  </c:spPr>
  <c:txPr>
    <a:bodyPr/>
    <a:lstStyle/>
    <a:p>
      <a:pPr>
        <a:defRPr sz="1400">
          <a:solidFill>
            <a:schemeClr val="tx1"/>
          </a:solidFill>
        </a:defRPr>
      </a:pPr>
      <a:endParaRPr lang="et-E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8371076372386564E-2"/>
          <c:y val="3.6184210526316402E-2"/>
          <c:w val="0.89311513874795012"/>
          <c:h val="0.86184210526315785"/>
        </c:manualLayout>
      </c:layout>
      <c:lineChart>
        <c:grouping val="standard"/>
        <c:varyColors val="0"/>
        <c:ser>
          <c:idx val="0"/>
          <c:order val="0"/>
          <c:tx>
            <c:strRef>
              <c:f>Sheet1!$C$1</c:f>
              <c:strCache>
                <c:ptCount val="1"/>
                <c:pt idx="0">
                  <c:v>Drunk last 30 days</c:v>
                </c:pt>
              </c:strCache>
            </c:strRef>
          </c:tx>
          <c:spPr>
            <a:ln w="12692">
              <a:solidFill>
                <a:srgbClr val="00B050"/>
              </a:solidFill>
              <a:prstDash val="solid"/>
            </a:ln>
          </c:spPr>
          <c:marker>
            <c:symbol val="triangle"/>
            <c:size val="2"/>
            <c:spPr>
              <a:solidFill>
                <a:srgbClr val="00B050"/>
              </a:solidFill>
              <a:ln>
                <a:solidFill>
                  <a:srgbClr val="00B050"/>
                </a:solidFill>
                <a:prstDash val="solid"/>
              </a:ln>
            </c:spPr>
          </c:marker>
          <c:dLbls>
            <c:dLbl>
              <c:idx val="13"/>
              <c:numFmt formatCode="#,##0" sourceLinked="0"/>
              <c:spPr>
                <a:noFill/>
                <a:ln w="25385">
                  <a:noFill/>
                </a:ln>
              </c:spPr>
              <c:txPr>
                <a:bodyPr/>
                <a:lstStyle/>
                <a:p>
                  <a:pPr>
                    <a:defRPr b="1">
                      <a:solidFill>
                        <a:srgbClr val="00B050"/>
                      </a:solidFill>
                    </a:defRPr>
                  </a:pPr>
                  <a:endParaRPr lang="et-EE"/>
                </a:p>
              </c:txPr>
              <c:dLblPos val="t"/>
              <c:showLegendKey val="0"/>
              <c:showVal val="1"/>
              <c:showCatName val="0"/>
              <c:showSerName val="0"/>
              <c:showPercent val="0"/>
              <c:showBubbleSize val="0"/>
            </c:dLbl>
            <c:dLbl>
              <c:idx val="14"/>
              <c:layout>
                <c:manualLayout>
                  <c:x val="-2.951453984918552E-2"/>
                  <c:y val="-6.2751469237628504E-2"/>
                </c:manualLayout>
              </c:layout>
              <c:numFmt formatCode="#,##0" sourceLinked="0"/>
              <c:spPr>
                <a:noFill/>
                <a:ln w="25385">
                  <a:noFill/>
                </a:ln>
              </c:spPr>
              <c:txPr>
                <a:bodyPr/>
                <a:lstStyle/>
                <a:p>
                  <a:pPr>
                    <a:defRPr b="1">
                      <a:solidFill>
                        <a:srgbClr val="00B050"/>
                      </a:solidFill>
                    </a:defRPr>
                  </a:pPr>
                  <a:endParaRPr lang="et-EE"/>
                </a:p>
              </c:txPr>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F0C-46C7-B2C0-EA5084A8A950}"/>
                </c:ext>
                <c:ext xmlns:c15="http://schemas.microsoft.com/office/drawing/2012/chart" uri="{CE6537A1-D6FC-4f65-9D91-7224C49458BB}"/>
              </c:extLst>
            </c:dLbl>
            <c:dLbl>
              <c:idx val="15"/>
              <c:layout>
                <c:manualLayout>
                  <c:x val="-3.6128295351851462E-2"/>
                  <c:y val="-1.7528044871794872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7F0C-46C7-B2C0-EA5084A8A950}"/>
                </c:ext>
                <c:ext xmlns:c15="http://schemas.microsoft.com/office/drawing/2012/chart" uri="{CE6537A1-D6FC-4f65-9D91-7224C49458BB}"/>
              </c:extLst>
            </c:dLbl>
            <c:dLbl>
              <c:idx val="16"/>
              <c:layout>
                <c:manualLayout>
                  <c:x val="-1.8612777569470482E-2"/>
                  <c:y val="-4.3144027573150445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F0C-46C7-B2C0-EA5084A8A950}"/>
                </c:ext>
                <c:ext xmlns:c15="http://schemas.microsoft.com/office/drawing/2012/chart" uri="{CE6537A1-D6FC-4f65-9D91-7224C49458BB}"/>
              </c:extLst>
            </c:dLbl>
            <c:dLbl>
              <c:idx val="17"/>
              <c:layout>
                <c:manualLayout>
                  <c:x val="-1.033699228891935E-2"/>
                  <c:y val="-3.4217006155196489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7F0C-46C7-B2C0-EA5084A8A950}"/>
                </c:ext>
                <c:ext xmlns:c15="http://schemas.microsoft.com/office/drawing/2012/chart" uri="{CE6537A1-D6FC-4f65-9D91-7224C49458BB}"/>
              </c:extLst>
            </c:dLbl>
            <c:dLbl>
              <c:idx val="18"/>
              <c:layout>
                <c:manualLayout>
                  <c:x val="7.6567794234265983E-3"/>
                  <c:y val="-4.4502567613830882E-3"/>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7F0C-46C7-B2C0-EA5084A8A950}"/>
                </c:ext>
                <c:ext xmlns:c15="http://schemas.microsoft.com/office/drawing/2012/chart" uri="{CE6537A1-D6FC-4f65-9D91-7224C49458BB}"/>
              </c:extLst>
            </c:dLbl>
            <c:spPr>
              <a:noFill/>
              <a:ln w="25385">
                <a:noFill/>
              </a:ln>
            </c:spPr>
            <c:txPr>
              <a:bodyPr/>
              <a:lstStyle/>
              <a:p>
                <a:pPr>
                  <a:defRPr b="1">
                    <a:solidFill>
                      <a:srgbClr val="00B050"/>
                    </a:solidFill>
                  </a:defRPr>
                </a:pPr>
                <a:endParaRPr lang="et-EE"/>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Sheet1!$B$2:$B$20</c:f>
              <c:numCache>
                <c:formatCode>General</c:formatCode>
                <c:ptCount val="19"/>
                <c:pt idx="0">
                  <c:v>1998</c:v>
                </c:pt>
                <c:pt idx="1">
                  <c:v>1999</c:v>
                </c:pt>
                <c:pt idx="2">
                  <c:v>2000</c:v>
                </c:pt>
                <c:pt idx="3">
                  <c:v>2001</c:v>
                </c:pt>
                <c:pt idx="4">
                  <c:v>2002</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f>Sheet1!$C$2:$C$20</c:f>
              <c:numCache>
                <c:formatCode>0</c:formatCode>
                <c:ptCount val="19"/>
                <c:pt idx="0">
                  <c:v>42</c:v>
                </c:pt>
                <c:pt idx="1">
                  <c:v>35</c:v>
                </c:pt>
                <c:pt idx="2">
                  <c:v>32</c:v>
                </c:pt>
                <c:pt idx="3">
                  <c:v>33.299999999999997</c:v>
                </c:pt>
                <c:pt idx="4">
                  <c:v>26.1</c:v>
                </c:pt>
                <c:pt idx="5">
                  <c:v>26</c:v>
                </c:pt>
                <c:pt idx="6">
                  <c:v>22</c:v>
                </c:pt>
                <c:pt idx="7">
                  <c:v>25</c:v>
                </c:pt>
                <c:pt idx="8">
                  <c:v>20</c:v>
                </c:pt>
                <c:pt idx="9">
                  <c:v>17.8</c:v>
                </c:pt>
                <c:pt idx="10">
                  <c:v>19.100000000000001</c:v>
                </c:pt>
                <c:pt idx="11">
                  <c:v>13.8</c:v>
                </c:pt>
                <c:pt idx="12">
                  <c:v>9.1999999999999993</c:v>
                </c:pt>
                <c:pt idx="13">
                  <c:v>7.4</c:v>
                </c:pt>
                <c:pt idx="14" formatCode="General">
                  <c:v>5</c:v>
                </c:pt>
                <c:pt idx="15" formatCode="General">
                  <c:v>6</c:v>
                </c:pt>
                <c:pt idx="16">
                  <c:v>5</c:v>
                </c:pt>
                <c:pt idx="17">
                  <c:v>5</c:v>
                </c:pt>
                <c:pt idx="18">
                  <c:v>5</c:v>
                </c:pt>
              </c:numCache>
            </c:numRef>
          </c:val>
          <c:smooth val="0"/>
          <c:extLst xmlns:c16r2="http://schemas.microsoft.com/office/drawing/2015/06/chart">
            <c:ext xmlns:c16="http://schemas.microsoft.com/office/drawing/2014/chart" uri="{C3380CC4-5D6E-409C-BE32-E72D297353CC}">
              <c16:uniqueId val="{00000006-7F0C-46C7-B2C0-EA5084A8A950}"/>
            </c:ext>
          </c:extLst>
        </c:ser>
        <c:ser>
          <c:idx val="1"/>
          <c:order val="1"/>
          <c:tx>
            <c:strRef>
              <c:f>Sheet1!$D$1</c:f>
              <c:strCache>
                <c:ptCount val="1"/>
                <c:pt idx="0">
                  <c:v>Daily smoking</c:v>
                </c:pt>
              </c:strCache>
            </c:strRef>
          </c:tx>
          <c:spPr>
            <a:ln w="12692">
              <a:solidFill>
                <a:schemeClr val="tx2"/>
              </a:solidFill>
              <a:prstDash val="solid"/>
            </a:ln>
          </c:spPr>
          <c:marker>
            <c:symbol val="square"/>
            <c:size val="2"/>
            <c:spPr>
              <a:solidFill>
                <a:schemeClr val="tx2"/>
              </a:solidFill>
              <a:ln>
                <a:solidFill>
                  <a:schemeClr val="tx2"/>
                </a:solidFill>
                <a:prstDash val="solid"/>
              </a:ln>
            </c:spPr>
          </c:marker>
          <c:dLbls>
            <c:dLbl>
              <c:idx val="0"/>
              <c:layout>
                <c:manualLayout>
                  <c:x val="-1.0997643362136699E-2"/>
                  <c:y val="-5.226480836236940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7F0C-46C7-B2C0-EA5084A8A950}"/>
                </c:ext>
                <c:ext xmlns:c15="http://schemas.microsoft.com/office/drawing/2012/chart" uri="{CE6537A1-D6FC-4f65-9D91-7224C49458BB}"/>
              </c:extLst>
            </c:dLbl>
            <c:dLbl>
              <c:idx val="11"/>
              <c:layout>
                <c:manualLayout>
                  <c:x val="-2.0591324356254485E-2"/>
                  <c:y val="-4.9473236577135302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7F0C-46C7-B2C0-EA5084A8A950}"/>
                </c:ext>
                <c:ext xmlns:c15="http://schemas.microsoft.com/office/drawing/2012/chart" uri="{CE6537A1-D6FC-4f65-9D91-7224C49458BB}"/>
              </c:extLst>
            </c:dLbl>
            <c:dLbl>
              <c:idx val="12"/>
              <c:layout>
                <c:manualLayout>
                  <c:x val="-1.6593460224499756E-2"/>
                  <c:y val="-1.7543859649122806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7F0C-46C7-B2C0-EA5084A8A950}"/>
                </c:ext>
                <c:ext xmlns:c15="http://schemas.microsoft.com/office/drawing/2012/chart" uri="{CE6537A1-D6FC-4f65-9D91-7224C49458BB}"/>
              </c:extLst>
            </c:dLbl>
            <c:dLbl>
              <c:idx val="13"/>
              <c:layout>
                <c:manualLayout>
                  <c:x val="-1.8545632015617375E-2"/>
                  <c:y val="-1.7543859649122806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7F0C-46C7-B2C0-EA5084A8A950}"/>
                </c:ext>
                <c:ext xmlns:c15="http://schemas.microsoft.com/office/drawing/2012/chart" uri="{CE6537A1-D6FC-4f65-9D91-7224C49458BB}"/>
              </c:extLst>
            </c:dLbl>
            <c:dLbl>
              <c:idx val="14"/>
              <c:layout>
                <c:manualLayout>
                  <c:x val="-1.8552367883383183E-2"/>
                  <c:y val="-1.7528044871794872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7F0C-46C7-B2C0-EA5084A8A950}"/>
                </c:ext>
                <c:ext xmlns:c15="http://schemas.microsoft.com/office/drawing/2012/chart" uri="{CE6537A1-D6FC-4f65-9D91-7224C49458BB}"/>
              </c:extLst>
            </c:dLbl>
            <c:dLbl>
              <c:idx val="15"/>
              <c:layout>
                <c:manualLayout>
                  <c:x val="-1.6736211194339122E-2"/>
                  <c:y val="-3.9292710362424335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7F0C-46C7-B2C0-EA5084A8A950}"/>
                </c:ext>
                <c:ext xmlns:c15="http://schemas.microsoft.com/office/drawing/2012/chart" uri="{CE6537A1-D6FC-4f65-9D91-7224C49458BB}"/>
              </c:extLst>
            </c:dLbl>
            <c:dLbl>
              <c:idx val="16"/>
              <c:layout>
                <c:manualLayout>
                  <c:x val="-8.7896919180856427E-3"/>
                  <c:y val="-9.1060985797827898E-2"/>
                </c:manualLayout>
              </c:layout>
              <c:tx>
                <c:rich>
                  <a:bodyPr/>
                  <a:lstStyle/>
                  <a:p>
                    <a:r>
                      <a:rPr lang="en-US"/>
                      <a:t>                 </a:t>
                    </a: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D-7F0C-46C7-B2C0-EA5084A8A950}"/>
                </c:ext>
                <c:ext xmlns:c15="http://schemas.microsoft.com/office/drawing/2012/chart" uri="{CE6537A1-D6FC-4f65-9D91-7224C49458BB}"/>
              </c:extLst>
            </c:dLbl>
            <c:dLbl>
              <c:idx val="17"/>
              <c:layout>
                <c:manualLayout>
                  <c:x val="2.1661275058607828E-3"/>
                  <c:y val="-1.4630031002222283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7F0C-46C7-B2C0-EA5084A8A950}"/>
                </c:ext>
                <c:ext xmlns:c15="http://schemas.microsoft.com/office/drawing/2012/chart" uri="{CE6537A1-D6FC-4f65-9D91-7224C49458BB}"/>
              </c:extLst>
            </c:dLbl>
            <c:dLbl>
              <c:idx val="18"/>
              <c:layout>
                <c:manualLayout>
                  <c:x val="-9.760858955588092E-4"/>
                  <c:y val="-4.1771094402673348E-3"/>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7F0C-46C7-B2C0-EA5084A8A950}"/>
                </c:ext>
                <c:ext xmlns:c15="http://schemas.microsoft.com/office/drawing/2012/chart" uri="{CE6537A1-D6FC-4f65-9D91-7224C49458BB}"/>
              </c:extLst>
            </c:dLbl>
            <c:numFmt formatCode="0" sourceLinked="0"/>
            <c:spPr>
              <a:noFill/>
              <a:ln w="25385">
                <a:noFill/>
              </a:ln>
            </c:spPr>
            <c:txPr>
              <a:bodyPr/>
              <a:lstStyle/>
              <a:p>
                <a:pPr>
                  <a:defRPr b="1">
                    <a:solidFill>
                      <a:srgbClr val="0070C0"/>
                    </a:solidFill>
                  </a:defRPr>
                </a:pPr>
                <a:endParaRPr lang="et-EE"/>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Sheet1!$B$2:$B$20</c:f>
              <c:numCache>
                <c:formatCode>General</c:formatCode>
                <c:ptCount val="19"/>
                <c:pt idx="0">
                  <c:v>1998</c:v>
                </c:pt>
                <c:pt idx="1">
                  <c:v>1999</c:v>
                </c:pt>
                <c:pt idx="2">
                  <c:v>2000</c:v>
                </c:pt>
                <c:pt idx="3">
                  <c:v>2001</c:v>
                </c:pt>
                <c:pt idx="4">
                  <c:v>2002</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f>Sheet1!$D$2:$D$20</c:f>
              <c:numCache>
                <c:formatCode>0</c:formatCode>
                <c:ptCount val="19"/>
                <c:pt idx="0">
                  <c:v>23</c:v>
                </c:pt>
                <c:pt idx="1">
                  <c:v>19</c:v>
                </c:pt>
                <c:pt idx="2">
                  <c:v>16</c:v>
                </c:pt>
                <c:pt idx="3">
                  <c:v>14.9</c:v>
                </c:pt>
                <c:pt idx="4">
                  <c:v>14.2</c:v>
                </c:pt>
                <c:pt idx="5">
                  <c:v>12</c:v>
                </c:pt>
                <c:pt idx="6">
                  <c:v>10.7</c:v>
                </c:pt>
                <c:pt idx="7">
                  <c:v>11.9</c:v>
                </c:pt>
                <c:pt idx="8">
                  <c:v>10</c:v>
                </c:pt>
                <c:pt idx="9">
                  <c:v>10</c:v>
                </c:pt>
                <c:pt idx="10">
                  <c:v>9.6</c:v>
                </c:pt>
                <c:pt idx="11">
                  <c:v>7.3</c:v>
                </c:pt>
                <c:pt idx="12">
                  <c:v>5.0999999999999996</c:v>
                </c:pt>
                <c:pt idx="13">
                  <c:v>3.4</c:v>
                </c:pt>
                <c:pt idx="14" formatCode="General">
                  <c:v>3</c:v>
                </c:pt>
                <c:pt idx="15" formatCode="General">
                  <c:v>2</c:v>
                </c:pt>
                <c:pt idx="16">
                  <c:v>3</c:v>
                </c:pt>
                <c:pt idx="17">
                  <c:v>3</c:v>
                </c:pt>
                <c:pt idx="18">
                  <c:v>2</c:v>
                </c:pt>
              </c:numCache>
            </c:numRef>
          </c:val>
          <c:smooth val="0"/>
          <c:extLst xmlns:c16r2="http://schemas.microsoft.com/office/drawing/2015/06/chart">
            <c:ext xmlns:c16="http://schemas.microsoft.com/office/drawing/2014/chart" uri="{C3380CC4-5D6E-409C-BE32-E72D297353CC}">
              <c16:uniqueId val="{00000010-7F0C-46C7-B2C0-EA5084A8A950}"/>
            </c:ext>
          </c:extLst>
        </c:ser>
        <c:ser>
          <c:idx val="2"/>
          <c:order val="2"/>
          <c:tx>
            <c:strRef>
              <c:f>Sheet1!$E$1</c:f>
              <c:strCache>
                <c:ptCount val="1"/>
                <c:pt idx="0">
                  <c:v>Use Hassish </c:v>
                </c:pt>
              </c:strCache>
            </c:strRef>
          </c:tx>
          <c:spPr>
            <a:ln w="12692">
              <a:solidFill>
                <a:srgbClr val="FF0000"/>
              </a:solidFill>
              <a:prstDash val="solid"/>
            </a:ln>
          </c:spPr>
          <c:marker>
            <c:symbol val="circle"/>
            <c:size val="2"/>
            <c:spPr>
              <a:solidFill>
                <a:srgbClr val="FF0000"/>
              </a:solidFill>
              <a:ln>
                <a:solidFill>
                  <a:srgbClr val="FF0000"/>
                </a:solidFill>
                <a:prstDash val="solid"/>
              </a:ln>
            </c:spPr>
          </c:marker>
          <c:dLbls>
            <c:dLbl>
              <c:idx val="0"/>
              <c:layout>
                <c:manualLayout>
                  <c:x val="-2.0424194815396715E-2"/>
                  <c:y val="5.923344947735191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7F0C-46C7-B2C0-EA5084A8A950}"/>
                </c:ext>
                <c:ext xmlns:c15="http://schemas.microsoft.com/office/drawing/2012/chart" uri="{CE6537A1-D6FC-4f65-9D91-7224C49458BB}"/>
              </c:extLst>
            </c:dLbl>
            <c:dLbl>
              <c:idx val="9"/>
              <c:layout>
                <c:manualLayout>
                  <c:x val="-1.8853102906520147E-2"/>
                  <c:y val="3.832752613240417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2-7F0C-46C7-B2C0-EA5084A8A950}"/>
                </c:ext>
                <c:ext xmlns:c15="http://schemas.microsoft.com/office/drawing/2012/chart" uri="{CE6537A1-D6FC-4f65-9D91-7224C49458BB}"/>
              </c:extLst>
            </c:dLbl>
            <c:dLbl>
              <c:idx val="10"/>
              <c:layout>
                <c:manualLayout>
                  <c:x val="-1.8853102906520033E-2"/>
                  <c:y val="4.529616724738676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3-7F0C-46C7-B2C0-EA5084A8A950}"/>
                </c:ext>
                <c:ext xmlns:c15="http://schemas.microsoft.com/office/drawing/2012/chart" uri="{CE6537A1-D6FC-4f65-9D91-7224C49458BB}"/>
              </c:extLst>
            </c:dLbl>
            <c:dLbl>
              <c:idx val="12"/>
              <c:layout>
                <c:manualLayout>
                  <c:x val="-1.8552367883383183E-2"/>
                  <c:y val="2.7544070512820512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4-7F0C-46C7-B2C0-EA5084A8A950}"/>
                </c:ext>
                <c:ext xmlns:c15="http://schemas.microsoft.com/office/drawing/2012/chart" uri="{CE6537A1-D6FC-4f65-9D91-7224C49458BB}"/>
              </c:extLst>
            </c:dLbl>
            <c:dLbl>
              <c:idx val="13"/>
              <c:layout>
                <c:manualLayout>
                  <c:x val="-1.8552367883383183E-2"/>
                  <c:y val="2.42053952991453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5-7F0C-46C7-B2C0-EA5084A8A950}"/>
                </c:ext>
                <c:ext xmlns:c15="http://schemas.microsoft.com/office/drawing/2012/chart" uri="{CE6537A1-D6FC-4f65-9D91-7224C49458BB}"/>
              </c:extLst>
            </c:dLbl>
            <c:dLbl>
              <c:idx val="14"/>
              <c:layout>
                <c:manualLayout>
                  <c:x val="-1.8552367883383183E-2"/>
                  <c:y val="3.0882745726495728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6-7F0C-46C7-B2C0-EA5084A8A950}"/>
                </c:ext>
                <c:ext xmlns:c15="http://schemas.microsoft.com/office/drawing/2012/chart" uri="{CE6537A1-D6FC-4f65-9D91-7224C49458BB}"/>
              </c:extLst>
            </c:dLbl>
            <c:dLbl>
              <c:idx val="15"/>
              <c:layout>
                <c:manualLayout>
                  <c:x val="-2.6363891202702418E-2"/>
                  <c:y val="1.0850694444444323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7-7F0C-46C7-B2C0-EA5084A8A950}"/>
                </c:ext>
                <c:ext xmlns:c15="http://schemas.microsoft.com/office/drawing/2012/chart" uri="{CE6537A1-D6FC-4f65-9D91-7224C49458BB}"/>
              </c:extLst>
            </c:dLbl>
            <c:dLbl>
              <c:idx val="16"/>
              <c:layout>
                <c:manualLayout>
                  <c:x val="-4.0247168632594503E-3"/>
                  <c:y val="3.1908968695986042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8-7F0C-46C7-B2C0-EA5084A8A950}"/>
                </c:ext>
                <c:ext xmlns:c15="http://schemas.microsoft.com/office/drawing/2012/chart" uri="{CE6537A1-D6FC-4f65-9D91-7224C49458BB}"/>
              </c:extLst>
            </c:dLbl>
            <c:dLbl>
              <c:idx val="17"/>
              <c:layout>
                <c:manualLayout>
                  <c:x val="-2.4402147388970372E-2"/>
                  <c:y val="2.422723475355042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9-7F0C-46C7-B2C0-EA5084A8A950}"/>
                </c:ext>
                <c:ext xmlns:c15="http://schemas.microsoft.com/office/drawing/2012/chart" uri="{CE6537A1-D6FC-4f65-9D91-7224C49458BB}"/>
              </c:extLst>
            </c:dLbl>
            <c:dLbl>
              <c:idx val="18"/>
              <c:layout>
                <c:manualLayout>
                  <c:x val="-2.4402147388970372E-2"/>
                  <c:y val="2.422723475355042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A-7F0C-46C7-B2C0-EA5084A8A950}"/>
                </c:ext>
                <c:ext xmlns:c15="http://schemas.microsoft.com/office/drawing/2012/chart" uri="{CE6537A1-D6FC-4f65-9D91-7224C49458BB}"/>
              </c:extLst>
            </c:dLbl>
            <c:spPr>
              <a:noFill/>
              <a:ln w="25385">
                <a:noFill/>
              </a:ln>
            </c:spPr>
            <c:txPr>
              <a:bodyPr/>
              <a:lstStyle/>
              <a:p>
                <a:pPr>
                  <a:defRPr b="1">
                    <a:solidFill>
                      <a:srgbClr val="FF0000"/>
                    </a:solidFill>
                  </a:defRPr>
                </a:pPr>
                <a:endParaRPr lang="et-EE"/>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numRef>
              <c:f>Sheet1!$B$2:$B$20</c:f>
              <c:numCache>
                <c:formatCode>General</c:formatCode>
                <c:ptCount val="19"/>
                <c:pt idx="0">
                  <c:v>1998</c:v>
                </c:pt>
                <c:pt idx="1">
                  <c:v>1999</c:v>
                </c:pt>
                <c:pt idx="2">
                  <c:v>2000</c:v>
                </c:pt>
                <c:pt idx="3">
                  <c:v>2001</c:v>
                </c:pt>
                <c:pt idx="4">
                  <c:v>2002</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f>Sheet1!$E$2:$E$20</c:f>
              <c:numCache>
                <c:formatCode>0</c:formatCode>
                <c:ptCount val="19"/>
                <c:pt idx="0">
                  <c:v>17</c:v>
                </c:pt>
                <c:pt idx="1">
                  <c:v>15</c:v>
                </c:pt>
                <c:pt idx="2">
                  <c:v>12</c:v>
                </c:pt>
                <c:pt idx="3">
                  <c:v>11.4</c:v>
                </c:pt>
                <c:pt idx="4">
                  <c:v>11.7</c:v>
                </c:pt>
                <c:pt idx="5">
                  <c:v>9</c:v>
                </c:pt>
                <c:pt idx="6">
                  <c:v>9.1999999999999993</c:v>
                </c:pt>
                <c:pt idx="7">
                  <c:v>8.8000000000000007</c:v>
                </c:pt>
                <c:pt idx="8">
                  <c:v>7</c:v>
                </c:pt>
                <c:pt idx="9">
                  <c:v>6.8</c:v>
                </c:pt>
                <c:pt idx="10">
                  <c:v>6.4</c:v>
                </c:pt>
                <c:pt idx="11">
                  <c:v>6.1</c:v>
                </c:pt>
                <c:pt idx="12">
                  <c:v>3.1</c:v>
                </c:pt>
                <c:pt idx="13">
                  <c:v>2.8</c:v>
                </c:pt>
                <c:pt idx="14" formatCode="General">
                  <c:v>3</c:v>
                </c:pt>
                <c:pt idx="15" formatCode="General">
                  <c:v>2</c:v>
                </c:pt>
                <c:pt idx="16">
                  <c:v>3</c:v>
                </c:pt>
                <c:pt idx="17">
                  <c:v>3</c:v>
                </c:pt>
                <c:pt idx="18">
                  <c:v>2</c:v>
                </c:pt>
              </c:numCache>
            </c:numRef>
          </c:val>
          <c:smooth val="0"/>
          <c:extLst xmlns:c16r2="http://schemas.microsoft.com/office/drawing/2015/06/chart">
            <c:ext xmlns:c16="http://schemas.microsoft.com/office/drawing/2014/chart" uri="{C3380CC4-5D6E-409C-BE32-E72D297353CC}">
              <c16:uniqueId val="{0000001B-7F0C-46C7-B2C0-EA5084A8A950}"/>
            </c:ext>
          </c:extLst>
        </c:ser>
        <c:ser>
          <c:idx val="3"/>
          <c:order val="3"/>
          <c:tx>
            <c:strRef>
              <c:f>Sheet1!$F$1</c:f>
              <c:strCache>
                <c:ptCount val="1"/>
              </c:strCache>
            </c:strRef>
          </c:tx>
          <c:spPr>
            <a:ln w="13357">
              <a:solidFill>
                <a:srgbClr val="3366FF"/>
              </a:solidFill>
              <a:prstDash val="solid"/>
            </a:ln>
          </c:spPr>
          <c:dLbls>
            <c:dLbl>
              <c:idx val="10"/>
              <c:layout>
                <c:manualLayout>
                  <c:x val="-2.9282576866764276E-2"/>
                  <c:y val="-1.2531328320802004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C-7F0C-46C7-B2C0-EA5084A8A950}"/>
                </c:ext>
                <c:ext xmlns:c15="http://schemas.microsoft.com/office/drawing/2012/chart" uri="{CE6537A1-D6FC-4f65-9D91-7224C49458BB}"/>
              </c:extLst>
            </c:dLbl>
            <c:dLbl>
              <c:idx val="11"/>
              <c:layout>
                <c:manualLayout>
                  <c:x val="-2.1473889702293802E-2"/>
                  <c:y val="-2.5898078529657476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D-7F0C-46C7-B2C0-EA5084A8A950}"/>
                </c:ext>
                <c:ext xmlns:c15="http://schemas.microsoft.com/office/drawing/2012/chart" uri="{CE6537A1-D6FC-4f65-9D91-7224C49458BB}"/>
              </c:extLst>
            </c:dLbl>
            <c:dLbl>
              <c:idx val="12"/>
              <c:layout>
                <c:manualLayout>
                  <c:x val="-3.1234748657881894E-2"/>
                  <c:y val="-1.921470342522974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E-7F0C-46C7-B2C0-EA5084A8A950}"/>
                </c:ext>
                <c:ext xmlns:c15="http://schemas.microsoft.com/office/drawing/2012/chart" uri="{CE6537A1-D6FC-4f65-9D91-7224C49458BB}"/>
              </c:extLst>
            </c:dLbl>
            <c:dLbl>
              <c:idx val="13"/>
              <c:layout>
                <c:manualLayout>
                  <c:x val="-3.3186920448999513E-2"/>
                  <c:y val="7.5187969924812026E-3"/>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F-7F0C-46C7-B2C0-EA5084A8A950}"/>
                </c:ext>
                <c:ext xmlns:c15="http://schemas.microsoft.com/office/drawing/2012/chart" uri="{CE6537A1-D6FC-4f65-9D91-7224C49458BB}"/>
              </c:extLst>
            </c:dLbl>
            <c:dLbl>
              <c:idx val="14"/>
              <c:layout>
                <c:manualLayout>
                  <c:x val="-1.9528808298298086E-2"/>
                  <c:y val="-2.921340811965812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20-7F0C-46C7-B2C0-EA5084A8A950}"/>
                </c:ext>
                <c:ext xmlns:c15="http://schemas.microsoft.com/office/drawing/2012/chart" uri="{CE6537A1-D6FC-4f65-9D91-7224C49458BB}"/>
              </c:extLst>
            </c:dLbl>
            <c:dLbl>
              <c:idx val="15"/>
              <c:layout>
                <c:manualLayout>
                  <c:x val="-7.8100705932988247E-3"/>
                  <c:y val="1.421032897203639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21-7F0C-46C7-B2C0-EA5084A8A950}"/>
                </c:ext>
                <c:ext xmlns:c15="http://schemas.microsoft.com/office/drawing/2012/chart" uri="{CE6537A1-D6FC-4f65-9D91-7224C49458BB}"/>
              </c:extLst>
            </c:dLbl>
            <c:dLbl>
              <c:idx val="16"/>
              <c:layout>
                <c:manualLayout>
                  <c:x val="-1.5622216329840176E-2"/>
                  <c:y val="-3.9264828738513072E-2"/>
                </c:manualLayout>
              </c:layout>
              <c:spPr>
                <a:noFill/>
                <a:ln w="25385">
                  <a:noFill/>
                </a:ln>
              </c:spPr>
              <c:txPr>
                <a:bodyPr/>
                <a:lstStyle/>
                <a:p>
                  <a:pPr>
                    <a:defRPr/>
                  </a:pPr>
                  <a:endParaRPr lang="et-EE"/>
                </a:p>
              </c:txPr>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22-7F0C-46C7-B2C0-EA5084A8A950}"/>
                </c:ext>
                <c:ext xmlns:c15="http://schemas.microsoft.com/office/drawing/2012/chart" uri="{CE6537A1-D6FC-4f65-9D91-7224C49458BB}">
                  <c15:spPr xmlns:c15="http://schemas.microsoft.com/office/drawing/2012/chart">
                    <a:prstGeom prst="rect">
                      <a:avLst/>
                    </a:prstGeom>
                  </c15:spPr>
                </c:ext>
              </c:extLst>
            </c:dLbl>
            <c:dLbl>
              <c:idx val="17"/>
              <c:layout>
                <c:manualLayout>
                  <c:x val="-1.5622216329840176E-2"/>
                  <c:y val="-3.9264828738513072E-2"/>
                </c:manualLayout>
              </c:layout>
              <c:spPr>
                <a:noFill/>
                <a:ln w="25385">
                  <a:noFill/>
                </a:ln>
              </c:spPr>
              <c:txPr>
                <a:bodyPr/>
                <a:lstStyle/>
                <a:p>
                  <a:pPr>
                    <a:defRPr/>
                  </a:pPr>
                  <a:endParaRPr lang="et-EE"/>
                </a:p>
              </c:txPr>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23-7F0C-46C7-B2C0-EA5084A8A950}"/>
                </c:ext>
                <c:ext xmlns:c15="http://schemas.microsoft.com/office/drawing/2012/chart" uri="{CE6537A1-D6FC-4f65-9D91-7224C49458BB}">
                  <c15:spPr xmlns:c15="http://schemas.microsoft.com/office/drawing/2012/chart">
                    <a:prstGeom prst="rect">
                      <a:avLst/>
                    </a:prstGeom>
                  </c15:spPr>
                </c:ext>
              </c:extLst>
            </c:dLbl>
            <c:spPr>
              <a:noFill/>
              <a:ln w="25385">
                <a:noFill/>
              </a:ln>
            </c:sp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Sheet1!$B$2:$B$20</c:f>
              <c:numCache>
                <c:formatCode>General</c:formatCode>
                <c:ptCount val="19"/>
                <c:pt idx="0">
                  <c:v>1998</c:v>
                </c:pt>
                <c:pt idx="1">
                  <c:v>1999</c:v>
                </c:pt>
                <c:pt idx="2">
                  <c:v>2000</c:v>
                </c:pt>
                <c:pt idx="3">
                  <c:v>2001</c:v>
                </c:pt>
                <c:pt idx="4">
                  <c:v>2002</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f>Sheet1!$F$2:$F$20</c:f>
              <c:numCache>
                <c:formatCode>General</c:formatCode>
                <c:ptCount val="19"/>
              </c:numCache>
            </c:numRef>
          </c:val>
          <c:smooth val="0"/>
          <c:extLst xmlns:c16r2="http://schemas.microsoft.com/office/drawing/2015/06/chart">
            <c:ext xmlns:c16="http://schemas.microsoft.com/office/drawing/2014/chart" uri="{C3380CC4-5D6E-409C-BE32-E72D297353CC}">
              <c16:uniqueId val="{00000024-7F0C-46C7-B2C0-EA5084A8A950}"/>
            </c:ext>
          </c:extLst>
        </c:ser>
        <c:dLbls>
          <c:showLegendKey val="0"/>
          <c:showVal val="0"/>
          <c:showCatName val="0"/>
          <c:showSerName val="0"/>
          <c:showPercent val="0"/>
          <c:showBubbleSize val="0"/>
        </c:dLbls>
        <c:marker val="1"/>
        <c:smooth val="0"/>
        <c:axId val="418333904"/>
        <c:axId val="418334296"/>
      </c:lineChart>
      <c:catAx>
        <c:axId val="418333904"/>
        <c:scaling>
          <c:orientation val="minMax"/>
        </c:scaling>
        <c:delete val="0"/>
        <c:axPos val="b"/>
        <c:numFmt formatCode="General" sourceLinked="1"/>
        <c:majorTickMark val="out"/>
        <c:minorTickMark val="none"/>
        <c:tickLblPos val="nextTo"/>
        <c:spPr>
          <a:ln w="3173">
            <a:solidFill>
              <a:srgbClr val="000000"/>
            </a:solidFill>
            <a:prstDash val="solid"/>
          </a:ln>
        </c:spPr>
        <c:txPr>
          <a:bodyPr rot="0" vert="horz"/>
          <a:lstStyle/>
          <a:p>
            <a:pPr>
              <a:defRPr/>
            </a:pPr>
            <a:endParaRPr lang="et-EE"/>
          </a:p>
        </c:txPr>
        <c:crossAx val="418334296"/>
        <c:crosses val="autoZero"/>
        <c:auto val="1"/>
        <c:lblAlgn val="ctr"/>
        <c:lblOffset val="100"/>
        <c:tickLblSkip val="1"/>
        <c:tickMarkSkip val="1"/>
        <c:noMultiLvlLbl val="0"/>
      </c:catAx>
      <c:valAx>
        <c:axId val="418334296"/>
        <c:scaling>
          <c:orientation val="minMax"/>
          <c:max val="50"/>
        </c:scaling>
        <c:delete val="0"/>
        <c:axPos val="l"/>
        <c:title>
          <c:tx>
            <c:rich>
              <a:bodyPr rot="0" vert="horz"/>
              <a:lstStyle/>
              <a:p>
                <a:pPr algn="ctr">
                  <a:defRPr/>
                </a:pPr>
                <a:r>
                  <a:rPr lang="en-US"/>
                  <a:t>%</a:t>
                </a:r>
              </a:p>
            </c:rich>
          </c:tx>
          <c:layout>
            <c:manualLayout>
              <c:xMode val="edge"/>
              <c:yMode val="edge"/>
              <c:x val="0"/>
              <c:y val="0.43092079984847254"/>
            </c:manualLayout>
          </c:layout>
          <c:overlay val="0"/>
          <c:spPr>
            <a:noFill/>
            <a:ln w="25385">
              <a:noFill/>
            </a:ln>
          </c:spPr>
        </c:title>
        <c:numFmt formatCode="0" sourceLinked="1"/>
        <c:majorTickMark val="out"/>
        <c:minorTickMark val="none"/>
        <c:tickLblPos val="nextTo"/>
        <c:spPr>
          <a:ln w="3173">
            <a:solidFill>
              <a:srgbClr val="000000"/>
            </a:solidFill>
            <a:prstDash val="solid"/>
          </a:ln>
        </c:spPr>
        <c:txPr>
          <a:bodyPr rot="0" vert="horz"/>
          <a:lstStyle/>
          <a:p>
            <a:pPr>
              <a:defRPr/>
            </a:pPr>
            <a:endParaRPr lang="et-EE"/>
          </a:p>
        </c:txPr>
        <c:crossAx val="418333904"/>
        <c:crosses val="autoZero"/>
        <c:crossBetween val="between"/>
      </c:valAx>
      <c:spPr>
        <a:noFill/>
        <a:ln w="25385">
          <a:noFill/>
        </a:ln>
      </c:spPr>
    </c:plotArea>
    <c:legend>
      <c:legendPos val="r"/>
      <c:legendEntry>
        <c:idx val="3"/>
        <c:delete val="1"/>
      </c:legendEntry>
      <c:layout>
        <c:manualLayout>
          <c:xMode val="edge"/>
          <c:yMode val="edge"/>
          <c:x val="0.56463595839524516"/>
          <c:y val="4.3701799485861184E-2"/>
          <c:w val="0.39227340267459138"/>
          <c:h val="0.21836024030065773"/>
        </c:manualLayout>
      </c:layout>
      <c:overlay val="0"/>
      <c:spPr>
        <a:noFill/>
        <a:ln w="25385">
          <a:noFill/>
        </a:ln>
      </c:spPr>
    </c:legend>
    <c:plotVisOnly val="1"/>
    <c:dispBlanksAs val="gap"/>
    <c:showDLblsOverMax val="0"/>
  </c:chart>
  <c:spPr>
    <a:noFill/>
    <a:ln>
      <a:noFill/>
    </a:ln>
  </c:spPr>
  <c:txPr>
    <a:bodyPr/>
    <a:lstStyle/>
    <a:p>
      <a:pPr>
        <a:defRPr sz="1400" b="0" i="0" u="none" strike="noStrike" baseline="0">
          <a:solidFill>
            <a:srgbClr val="000000"/>
          </a:solidFill>
          <a:latin typeface="Times New Roman" pitchFamily="18" charset="0"/>
          <a:ea typeface="Georgia"/>
          <a:cs typeface="Times New Roman" pitchFamily="18" charset="0"/>
        </a:defRPr>
      </a:pPr>
      <a:endParaRPr lang="et-EE"/>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200" baseline="0" dirty="0" smtClean="0"/>
              <a:t>ICELAND TREND: Measures </a:t>
            </a:r>
            <a:r>
              <a:rPr lang="en-US" sz="2200" baseline="0" dirty="0"/>
              <a:t>on bullying (10</a:t>
            </a:r>
            <a:r>
              <a:rPr lang="en-US" sz="2200" baseline="30000" dirty="0"/>
              <a:t>th</a:t>
            </a:r>
            <a:r>
              <a:rPr lang="en-US" sz="2200" baseline="0" dirty="0"/>
              <a:t> graders)</a:t>
            </a:r>
          </a:p>
        </c:rich>
      </c:tx>
      <c:layout>
        <c:manualLayout>
          <c:xMode val="edge"/>
          <c:yMode val="edge"/>
          <c:x val="0.37549212598425197"/>
          <c:y val="4.453124726062701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t-EE"/>
        </a:p>
      </c:txPr>
    </c:title>
    <c:autoTitleDeleted val="0"/>
    <c:plotArea>
      <c:layout/>
      <c:lineChart>
        <c:grouping val="standard"/>
        <c:varyColors val="0"/>
        <c:ser>
          <c:idx val="0"/>
          <c:order val="0"/>
          <c:tx>
            <c:strRef>
              <c:f>Sheet1!$A$2</c:f>
              <c:strCache>
                <c:ptCount val="1"/>
                <c:pt idx="0">
                  <c:v>Group, teasing an individual, 1+</c:v>
                </c:pt>
              </c:strCache>
            </c:strRef>
          </c:tx>
          <c:spPr>
            <a:ln w="28575" cap="rnd">
              <a:solidFill>
                <a:schemeClr val="accent1"/>
              </a:solidFill>
              <a:round/>
            </a:ln>
            <a:effectLst/>
          </c:spPr>
          <c:marker>
            <c:symbol val="none"/>
          </c:marker>
          <c:dLbls>
            <c:dLbl>
              <c:idx val="0"/>
              <c:layout>
                <c:manualLayout>
                  <c:x val="-3.162055335968382E-2"/>
                  <c:y val="-1.69461587511481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E621-472B-BCF1-F4CD30E4FC31}"/>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t-E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1999</c:v>
                </c:pt>
                <c:pt idx="1">
                  <c:v>2006</c:v>
                </c:pt>
                <c:pt idx="2">
                  <c:v>2012</c:v>
                </c:pt>
                <c:pt idx="3">
                  <c:v>2016</c:v>
                </c:pt>
              </c:strCache>
            </c:strRef>
          </c:cat>
          <c:val>
            <c:numRef>
              <c:f>Sheet1!$B$2:$E$2</c:f>
              <c:numCache>
                <c:formatCode>General</c:formatCode>
                <c:ptCount val="4"/>
                <c:pt idx="0">
                  <c:v>35.299999999999997</c:v>
                </c:pt>
                <c:pt idx="1">
                  <c:v>13.7</c:v>
                </c:pt>
                <c:pt idx="2">
                  <c:v>8.6</c:v>
                </c:pt>
                <c:pt idx="3">
                  <c:v>7.5</c:v>
                </c:pt>
              </c:numCache>
            </c:numRef>
          </c:val>
          <c:smooth val="0"/>
          <c:extLst xmlns:c16r2="http://schemas.microsoft.com/office/drawing/2015/06/chart">
            <c:ext xmlns:c16="http://schemas.microsoft.com/office/drawing/2014/chart" uri="{C3380CC4-5D6E-409C-BE32-E72D297353CC}">
              <c16:uniqueId val="{00000000-0B21-48AD-B607-2CA6B1983F22}"/>
            </c:ext>
          </c:extLst>
        </c:ser>
        <c:ser>
          <c:idx val="1"/>
          <c:order val="1"/>
          <c:tx>
            <c:strRef>
              <c:f>Sheet1!$A$3</c:f>
              <c:strCache>
                <c:ptCount val="1"/>
                <c:pt idx="0">
                  <c:v>Group, teasing an individual, 2+</c:v>
                </c:pt>
              </c:strCache>
            </c:strRef>
          </c:tx>
          <c:spPr>
            <a:ln w="28575" cap="rnd">
              <a:solidFill>
                <a:schemeClr val="accent2"/>
              </a:solidFill>
              <a:round/>
            </a:ln>
            <a:effectLst/>
          </c:spPr>
          <c:marker>
            <c:symbol val="none"/>
          </c:marker>
          <c:dLbls>
            <c:dLbl>
              <c:idx val="0"/>
              <c:layout>
                <c:manualLayout>
                  <c:x val="-3.9525691699604765E-2"/>
                  <c:y val="-1.0591349219467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621-472B-BCF1-F4CD30E4FC31}"/>
                </c:ext>
                <c:ext xmlns:c15="http://schemas.microsoft.com/office/drawing/2012/chart" uri="{CE6537A1-D6FC-4f65-9D91-7224C49458BB}"/>
              </c:extLst>
            </c:dLbl>
            <c:dLbl>
              <c:idx val="2"/>
              <c:layout>
                <c:manualLayout>
                  <c:x val="0"/>
                  <c:y val="-4.218749740480462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0B21-48AD-B607-2CA6B1983F22}"/>
                </c:ext>
                <c:ext xmlns:c15="http://schemas.microsoft.com/office/drawing/2012/chart" uri="{CE6537A1-D6FC-4f65-9D91-7224C49458BB}"/>
              </c:extLst>
            </c:dLbl>
            <c:dLbl>
              <c:idx val="3"/>
              <c:layout>
                <c:manualLayout>
                  <c:x val="0"/>
                  <c:y val="-2.343749855822482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0B21-48AD-B607-2CA6B1983F2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t-E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Sheet1!$B$1:$E$1</c:f>
              <c:strCache>
                <c:ptCount val="4"/>
                <c:pt idx="0">
                  <c:v>1999</c:v>
                </c:pt>
                <c:pt idx="1">
                  <c:v>2006</c:v>
                </c:pt>
                <c:pt idx="2">
                  <c:v>2012</c:v>
                </c:pt>
                <c:pt idx="3">
                  <c:v>2016</c:v>
                </c:pt>
              </c:strCache>
            </c:strRef>
          </c:cat>
          <c:val>
            <c:numRef>
              <c:f>Sheet1!$B$3:$E$3</c:f>
              <c:numCache>
                <c:formatCode>General</c:formatCode>
                <c:ptCount val="4"/>
                <c:pt idx="0">
                  <c:v>19.7</c:v>
                </c:pt>
                <c:pt idx="1">
                  <c:v>5.7</c:v>
                </c:pt>
                <c:pt idx="2">
                  <c:v>3.1</c:v>
                </c:pt>
                <c:pt idx="3">
                  <c:v>2.8</c:v>
                </c:pt>
              </c:numCache>
            </c:numRef>
          </c:val>
          <c:smooth val="0"/>
          <c:extLst xmlns:c16r2="http://schemas.microsoft.com/office/drawing/2015/06/chart">
            <c:ext xmlns:c16="http://schemas.microsoft.com/office/drawing/2014/chart" uri="{C3380CC4-5D6E-409C-BE32-E72D297353CC}">
              <c16:uniqueId val="{00000001-0B21-48AD-B607-2CA6B1983F22}"/>
            </c:ext>
          </c:extLst>
        </c:ser>
        <c:ser>
          <c:idx val="2"/>
          <c:order val="2"/>
          <c:tx>
            <c:strRef>
              <c:f>Sheet1!$A$4</c:f>
              <c:strCache>
                <c:ptCount val="1"/>
                <c:pt idx="0">
                  <c:v>Group, hurting an individual, 1+</c:v>
                </c:pt>
              </c:strCache>
            </c:strRef>
          </c:tx>
          <c:spPr>
            <a:ln w="28575" cap="rnd">
              <a:solidFill>
                <a:schemeClr val="accent3"/>
              </a:solidFill>
              <a:round/>
            </a:ln>
            <a:effectLst/>
          </c:spPr>
          <c:marker>
            <c:symbol val="none"/>
          </c:marker>
          <c:dLbls>
            <c:dLbl>
              <c:idx val="0"/>
              <c:layout>
                <c:manualLayout>
                  <c:x val="-3.8208168642951276E-2"/>
                  <c:y val="-4.236539687787118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E621-472B-BCF1-F4CD30E4FC31}"/>
                </c:ext>
                <c:ext xmlns:c15="http://schemas.microsoft.com/office/drawing/2012/chart" uri="{CE6537A1-D6FC-4f65-9D91-7224C49458BB}"/>
              </c:extLst>
            </c:dLbl>
            <c:dLbl>
              <c:idx val="1"/>
              <c:layout>
                <c:manualLayout>
                  <c:x val="-1.5625000000000573E-3"/>
                  <c:y val="-2.812499826986969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0B21-48AD-B607-2CA6B1983F22}"/>
                </c:ext>
                <c:ext xmlns:c15="http://schemas.microsoft.com/office/drawing/2012/chart" uri="{CE6537A1-D6FC-4f65-9D91-7224C49458BB}"/>
              </c:extLst>
            </c:dLbl>
            <c:dLbl>
              <c:idx val="2"/>
              <c:layout>
                <c:manualLayout>
                  <c:x val="-9.3749999999999997E-3"/>
                  <c:y val="-1.406249913493484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0B21-48AD-B607-2CA6B1983F2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t-E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1999</c:v>
                </c:pt>
                <c:pt idx="1">
                  <c:v>2006</c:v>
                </c:pt>
                <c:pt idx="2">
                  <c:v>2012</c:v>
                </c:pt>
                <c:pt idx="3">
                  <c:v>2016</c:v>
                </c:pt>
              </c:strCache>
            </c:strRef>
          </c:cat>
          <c:val>
            <c:numRef>
              <c:f>Sheet1!$B$4:$E$4</c:f>
              <c:numCache>
                <c:formatCode>General</c:formatCode>
                <c:ptCount val="4"/>
                <c:pt idx="0">
                  <c:v>15.1</c:v>
                </c:pt>
                <c:pt idx="1">
                  <c:v>6.3</c:v>
                </c:pt>
                <c:pt idx="2">
                  <c:v>2.7</c:v>
                </c:pt>
                <c:pt idx="3">
                  <c:v>2.2000000000000002</c:v>
                </c:pt>
              </c:numCache>
            </c:numRef>
          </c:val>
          <c:smooth val="0"/>
          <c:extLst xmlns:c16r2="http://schemas.microsoft.com/office/drawing/2015/06/chart">
            <c:ext xmlns:c16="http://schemas.microsoft.com/office/drawing/2014/chart" uri="{C3380CC4-5D6E-409C-BE32-E72D297353CC}">
              <c16:uniqueId val="{00000002-0B21-48AD-B607-2CA6B1983F22}"/>
            </c:ext>
          </c:extLst>
        </c:ser>
        <c:ser>
          <c:idx val="3"/>
          <c:order val="3"/>
          <c:tx>
            <c:strRef>
              <c:f>Sheet1!$A$5</c:f>
              <c:strCache>
                <c:ptCount val="1"/>
                <c:pt idx="0">
                  <c:v>Group, hurting an individual, 2+</c:v>
                </c:pt>
              </c:strCache>
            </c:strRef>
          </c:tx>
          <c:spPr>
            <a:ln w="28575" cap="rnd">
              <a:solidFill>
                <a:schemeClr val="accent4"/>
              </a:solidFill>
              <a:round/>
            </a:ln>
            <a:effectLst/>
          </c:spPr>
          <c:marker>
            <c:symbol val="none"/>
          </c:marker>
          <c:dLbls>
            <c:dLbl>
              <c:idx val="0"/>
              <c:layout>
                <c:manualLayout>
                  <c:x val="-3.4255599472990804E-2"/>
                  <c:y val="-4.2365396877870401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621-472B-BCF1-F4CD30E4FC31}"/>
                </c:ext>
                <c:ext xmlns:c15="http://schemas.microsoft.com/office/drawing/2012/chart" uri="{CE6537A1-D6FC-4f65-9D91-7224C49458BB}"/>
              </c:extLst>
            </c:dLbl>
            <c:dLbl>
              <c:idx val="3"/>
              <c:layout>
                <c:manualLayout>
                  <c:x val="-1.2500000000000001E-2"/>
                  <c:y val="1.171874927911237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0B21-48AD-B607-2CA6B1983F2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t-E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1999</c:v>
                </c:pt>
                <c:pt idx="1">
                  <c:v>2006</c:v>
                </c:pt>
                <c:pt idx="2">
                  <c:v>2012</c:v>
                </c:pt>
                <c:pt idx="3">
                  <c:v>2016</c:v>
                </c:pt>
              </c:strCache>
            </c:strRef>
          </c:cat>
          <c:val>
            <c:numRef>
              <c:f>Sheet1!$B$5:$E$5</c:f>
              <c:numCache>
                <c:formatCode>General</c:formatCode>
                <c:ptCount val="4"/>
                <c:pt idx="0">
                  <c:v>8.6</c:v>
                </c:pt>
                <c:pt idx="1">
                  <c:v>2.9</c:v>
                </c:pt>
                <c:pt idx="2">
                  <c:v>1.1000000000000001</c:v>
                </c:pt>
                <c:pt idx="3">
                  <c:v>1.3</c:v>
                </c:pt>
              </c:numCache>
            </c:numRef>
          </c:val>
          <c:smooth val="0"/>
          <c:extLst xmlns:c16r2="http://schemas.microsoft.com/office/drawing/2015/06/chart">
            <c:ext xmlns:c16="http://schemas.microsoft.com/office/drawing/2014/chart" uri="{C3380CC4-5D6E-409C-BE32-E72D297353CC}">
              <c16:uniqueId val="{00000003-0B21-48AD-B607-2CA6B1983F22}"/>
            </c:ext>
          </c:extLst>
        </c:ser>
        <c:dLbls>
          <c:showLegendKey val="0"/>
          <c:showVal val="0"/>
          <c:showCatName val="0"/>
          <c:showSerName val="0"/>
          <c:showPercent val="0"/>
          <c:showBubbleSize val="0"/>
        </c:dLbls>
        <c:smooth val="0"/>
        <c:axId val="418334688"/>
        <c:axId val="418335864"/>
      </c:lineChart>
      <c:catAx>
        <c:axId val="418334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t-EE"/>
          </a:p>
        </c:txPr>
        <c:crossAx val="418335864"/>
        <c:crosses val="autoZero"/>
        <c:auto val="1"/>
        <c:lblAlgn val="ctr"/>
        <c:lblOffset val="100"/>
        <c:noMultiLvlLbl val="0"/>
      </c:catAx>
      <c:valAx>
        <c:axId val="418335864"/>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t-EE"/>
          </a:p>
        </c:txPr>
        <c:crossAx val="418334688"/>
        <c:crosses val="autoZero"/>
        <c:crossBetween val="between"/>
      </c:valAx>
      <c:spPr>
        <a:noFill/>
        <a:ln>
          <a:noFill/>
        </a:ln>
        <a:effectLst/>
      </c:spPr>
    </c:plotArea>
    <c:legend>
      <c:legendPos val="b"/>
      <c:layout>
        <c:manualLayout>
          <c:xMode val="edge"/>
          <c:yMode val="edge"/>
          <c:x val="0.46223326771653545"/>
          <c:y val="0.24899721647408846"/>
          <c:w val="0.39740846456692913"/>
          <c:h val="0.25178406423572441"/>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t-EE"/>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t-E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200" baseline="0" dirty="0" smtClean="0"/>
              <a:t>ICELAND TREND: Measures </a:t>
            </a:r>
            <a:r>
              <a:rPr lang="en-US" sz="2200" baseline="0" dirty="0"/>
              <a:t>on theft (10</a:t>
            </a:r>
            <a:r>
              <a:rPr lang="en-US" sz="2200" baseline="30000" dirty="0"/>
              <a:t>th</a:t>
            </a:r>
            <a:r>
              <a:rPr lang="en-US" sz="2200" baseline="0" dirty="0"/>
              <a:t> graders)</a:t>
            </a:r>
          </a:p>
        </c:rich>
      </c:tx>
      <c:layout>
        <c:manualLayout>
          <c:xMode val="edge"/>
          <c:yMode val="edge"/>
          <c:x val="0.29111712598425199"/>
          <c:y val="4.687499711644949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t-EE"/>
        </a:p>
      </c:txPr>
    </c:title>
    <c:autoTitleDeleted val="0"/>
    <c:plotArea>
      <c:layout/>
      <c:lineChart>
        <c:grouping val="standard"/>
        <c:varyColors val="0"/>
        <c:ser>
          <c:idx val="0"/>
          <c:order val="0"/>
          <c:tx>
            <c:strRef>
              <c:f>Sheet1!$A$2</c:f>
              <c:strCache>
                <c:ptCount val="1"/>
                <c:pt idx="0">
                  <c:v>Stolen sth worth less than 5,000 ISK, % 1+</c:v>
                </c:pt>
              </c:strCache>
            </c:strRef>
          </c:tx>
          <c:spPr>
            <a:ln w="28575" cap="rnd">
              <a:solidFill>
                <a:schemeClr val="accent1"/>
              </a:solidFill>
              <a:round/>
            </a:ln>
            <a:effectLst/>
          </c:spPr>
          <c:marker>
            <c:symbol val="none"/>
          </c:marker>
          <c:dLbls>
            <c:dLbl>
              <c:idx val="0"/>
              <c:layout>
                <c:manualLayout>
                  <c:x val="-4.2005420054200569E-2"/>
                  <c:y val="-2.068965292537030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15B3-40F8-8D50-B3DD43C8DD09}"/>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t-E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1997</c:v>
                </c:pt>
                <c:pt idx="1">
                  <c:v>2006</c:v>
                </c:pt>
                <c:pt idx="2">
                  <c:v>2012</c:v>
                </c:pt>
                <c:pt idx="3">
                  <c:v>2016</c:v>
                </c:pt>
              </c:strCache>
            </c:strRef>
          </c:cat>
          <c:val>
            <c:numRef>
              <c:f>Sheet1!$B$2:$E$2</c:f>
              <c:numCache>
                <c:formatCode>0.0</c:formatCode>
                <c:ptCount val="4"/>
                <c:pt idx="0">
                  <c:v>31.6</c:v>
                </c:pt>
                <c:pt idx="1">
                  <c:v>22.4</c:v>
                </c:pt>
                <c:pt idx="2" formatCode="General">
                  <c:v>13.5</c:v>
                </c:pt>
                <c:pt idx="3" formatCode="General">
                  <c:v>13.9</c:v>
                </c:pt>
              </c:numCache>
            </c:numRef>
          </c:val>
          <c:smooth val="0"/>
          <c:extLst xmlns:c16r2="http://schemas.microsoft.com/office/drawing/2015/06/chart">
            <c:ext xmlns:c16="http://schemas.microsoft.com/office/drawing/2014/chart" uri="{C3380CC4-5D6E-409C-BE32-E72D297353CC}">
              <c16:uniqueId val="{00000000-0B21-48AD-B607-2CA6B1983F22}"/>
            </c:ext>
          </c:extLst>
        </c:ser>
        <c:ser>
          <c:idx val="1"/>
          <c:order val="1"/>
          <c:tx>
            <c:strRef>
              <c:f>Sheet1!$A$3</c:f>
              <c:strCache>
                <c:ptCount val="1"/>
                <c:pt idx="0">
                  <c:v>Stolen sth worth less than 5,000 ISK, % 2+</c:v>
                </c:pt>
              </c:strCache>
            </c:strRef>
          </c:tx>
          <c:spPr>
            <a:ln w="28575" cap="rnd">
              <a:solidFill>
                <a:schemeClr val="accent2"/>
              </a:solidFill>
              <a:round/>
            </a:ln>
            <a:effectLst/>
          </c:spPr>
          <c:marker>
            <c:symbol val="none"/>
          </c:marker>
          <c:dLbls>
            <c:dLbl>
              <c:idx val="0"/>
              <c:layout>
                <c:manualLayout>
                  <c:x val="-3.1165311653116555E-2"/>
                  <c:y val="-1.655172234029624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5B3-40F8-8D50-B3DD43C8DD09}"/>
                </c:ext>
                <c:ext xmlns:c15="http://schemas.microsoft.com/office/drawing/2012/chart" uri="{CE6537A1-D6FC-4f65-9D91-7224C49458BB}"/>
              </c:extLst>
            </c:dLbl>
            <c:dLbl>
              <c:idx val="2"/>
              <c:layout>
                <c:manualLayout>
                  <c:x val="0"/>
                  <c:y val="-4.218749740480462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0B21-48AD-B607-2CA6B1983F22}"/>
                </c:ext>
                <c:ext xmlns:c15="http://schemas.microsoft.com/office/drawing/2012/chart" uri="{CE6537A1-D6FC-4f65-9D91-7224C49458BB}"/>
              </c:extLst>
            </c:dLbl>
            <c:dLbl>
              <c:idx val="3"/>
              <c:layout>
                <c:manualLayout>
                  <c:x val="0"/>
                  <c:y val="-2.343749855822482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0B21-48AD-B607-2CA6B1983F2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t-E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Sheet1!$B$1:$E$1</c:f>
              <c:strCache>
                <c:ptCount val="4"/>
                <c:pt idx="0">
                  <c:v>1997</c:v>
                </c:pt>
                <c:pt idx="1">
                  <c:v>2006</c:v>
                </c:pt>
                <c:pt idx="2">
                  <c:v>2012</c:v>
                </c:pt>
                <c:pt idx="3">
                  <c:v>2016</c:v>
                </c:pt>
              </c:strCache>
            </c:strRef>
          </c:cat>
          <c:val>
            <c:numRef>
              <c:f>Sheet1!$B$3:$E$3</c:f>
              <c:numCache>
                <c:formatCode>0.0</c:formatCode>
                <c:ptCount val="4"/>
                <c:pt idx="0">
                  <c:v>20.7</c:v>
                </c:pt>
                <c:pt idx="1">
                  <c:v>12.9</c:v>
                </c:pt>
                <c:pt idx="2" formatCode="General">
                  <c:v>7.4</c:v>
                </c:pt>
                <c:pt idx="3" formatCode="General">
                  <c:v>9.5</c:v>
                </c:pt>
              </c:numCache>
            </c:numRef>
          </c:val>
          <c:smooth val="0"/>
          <c:extLst xmlns:c16r2="http://schemas.microsoft.com/office/drawing/2015/06/chart">
            <c:ext xmlns:c16="http://schemas.microsoft.com/office/drawing/2014/chart" uri="{C3380CC4-5D6E-409C-BE32-E72D297353CC}">
              <c16:uniqueId val="{00000001-0B21-48AD-B607-2CA6B1983F22}"/>
            </c:ext>
          </c:extLst>
        </c:ser>
        <c:ser>
          <c:idx val="2"/>
          <c:order val="2"/>
          <c:tx>
            <c:strRef>
              <c:f>Sheet1!$A$4</c:f>
              <c:strCache>
                <c:ptCount val="1"/>
                <c:pt idx="0">
                  <c:v>Stolen sth worth more than 5,000 ISK, % 1+</c:v>
                </c:pt>
              </c:strCache>
            </c:strRef>
          </c:tx>
          <c:spPr>
            <a:ln w="28575" cap="rnd">
              <a:solidFill>
                <a:schemeClr val="accent3"/>
              </a:solidFill>
              <a:round/>
            </a:ln>
            <a:effectLst/>
          </c:spPr>
          <c:marker>
            <c:symbol val="none"/>
          </c:marker>
          <c:dLbls>
            <c:dLbl>
              <c:idx val="0"/>
              <c:layout>
                <c:manualLayout>
                  <c:x val="-2.9810298102981053E-2"/>
                  <c:y val="-1.241379175522218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15B3-40F8-8D50-B3DD43C8DD09}"/>
                </c:ext>
                <c:ext xmlns:c15="http://schemas.microsoft.com/office/drawing/2012/chart" uri="{CE6537A1-D6FC-4f65-9D91-7224C49458BB}"/>
              </c:extLst>
            </c:dLbl>
            <c:dLbl>
              <c:idx val="1"/>
              <c:layout>
                <c:manualLayout>
                  <c:x val="-1.5625000000000573E-3"/>
                  <c:y val="-2.812499826986969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0B21-48AD-B607-2CA6B1983F22}"/>
                </c:ext>
                <c:ext xmlns:c15="http://schemas.microsoft.com/office/drawing/2012/chart" uri="{CE6537A1-D6FC-4f65-9D91-7224C49458BB}"/>
              </c:extLst>
            </c:dLbl>
            <c:dLbl>
              <c:idx val="2"/>
              <c:layout>
                <c:manualLayout>
                  <c:x val="-9.3749999999999997E-3"/>
                  <c:y val="-1.406249913493484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0B21-48AD-B607-2CA6B1983F2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t-E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1997</c:v>
                </c:pt>
                <c:pt idx="1">
                  <c:v>2006</c:v>
                </c:pt>
                <c:pt idx="2">
                  <c:v>2012</c:v>
                </c:pt>
                <c:pt idx="3">
                  <c:v>2016</c:v>
                </c:pt>
              </c:strCache>
            </c:strRef>
          </c:cat>
          <c:val>
            <c:numRef>
              <c:f>Sheet1!$B$4:$E$4</c:f>
              <c:numCache>
                <c:formatCode>0.0</c:formatCode>
                <c:ptCount val="4"/>
                <c:pt idx="0">
                  <c:v>10.4</c:v>
                </c:pt>
                <c:pt idx="1">
                  <c:v>7</c:v>
                </c:pt>
                <c:pt idx="2" formatCode="General">
                  <c:v>4.0999999999999996</c:v>
                </c:pt>
                <c:pt idx="3" formatCode="General">
                  <c:v>4.9000000000000004</c:v>
                </c:pt>
              </c:numCache>
            </c:numRef>
          </c:val>
          <c:smooth val="0"/>
          <c:extLst xmlns:c16r2="http://schemas.microsoft.com/office/drawing/2015/06/chart">
            <c:ext xmlns:c16="http://schemas.microsoft.com/office/drawing/2014/chart" uri="{C3380CC4-5D6E-409C-BE32-E72D297353CC}">
              <c16:uniqueId val="{00000002-0B21-48AD-B607-2CA6B1983F22}"/>
            </c:ext>
          </c:extLst>
        </c:ser>
        <c:ser>
          <c:idx val="3"/>
          <c:order val="3"/>
          <c:tx>
            <c:strRef>
              <c:f>Sheet1!$A$5</c:f>
              <c:strCache>
                <c:ptCount val="1"/>
                <c:pt idx="0">
                  <c:v>Stolen sth worth more than 5,000 ISK, % 2+</c:v>
                </c:pt>
              </c:strCache>
            </c:strRef>
          </c:tx>
          <c:spPr>
            <a:ln w="28575" cap="rnd">
              <a:solidFill>
                <a:schemeClr val="accent4"/>
              </a:solidFill>
              <a:round/>
            </a:ln>
            <a:effectLst/>
          </c:spPr>
          <c:marker>
            <c:symbol val="none"/>
          </c:marker>
          <c:dLbls>
            <c:dLbl>
              <c:idx val="0"/>
              <c:layout>
                <c:manualLayout>
                  <c:x val="-2.1680216802168046E-2"/>
                  <c:y val="-1.034482646268515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5B3-40F8-8D50-B3DD43C8DD09}"/>
                </c:ext>
                <c:ext xmlns:c15="http://schemas.microsoft.com/office/drawing/2012/chart" uri="{CE6537A1-D6FC-4f65-9D91-7224C49458BB}"/>
              </c:extLst>
            </c:dLbl>
            <c:dLbl>
              <c:idx val="3"/>
              <c:layout>
                <c:manualLayout>
                  <c:x val="-1.2500000000000001E-2"/>
                  <c:y val="1.171874927911237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0B21-48AD-B607-2CA6B1983F2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t-E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1997</c:v>
                </c:pt>
                <c:pt idx="1">
                  <c:v>2006</c:v>
                </c:pt>
                <c:pt idx="2">
                  <c:v>2012</c:v>
                </c:pt>
                <c:pt idx="3">
                  <c:v>2016</c:v>
                </c:pt>
              </c:strCache>
            </c:strRef>
          </c:cat>
          <c:val>
            <c:numRef>
              <c:f>Sheet1!$B$5:$E$5</c:f>
              <c:numCache>
                <c:formatCode>0.0</c:formatCode>
                <c:ptCount val="4"/>
                <c:pt idx="0">
                  <c:v>5.5</c:v>
                </c:pt>
                <c:pt idx="1">
                  <c:v>3.6</c:v>
                </c:pt>
                <c:pt idx="2" formatCode="General">
                  <c:v>2.1</c:v>
                </c:pt>
                <c:pt idx="3" formatCode="General">
                  <c:v>2.9</c:v>
                </c:pt>
              </c:numCache>
            </c:numRef>
          </c:val>
          <c:smooth val="0"/>
          <c:extLst xmlns:c16r2="http://schemas.microsoft.com/office/drawing/2015/06/chart">
            <c:ext xmlns:c16="http://schemas.microsoft.com/office/drawing/2014/chart" uri="{C3380CC4-5D6E-409C-BE32-E72D297353CC}">
              <c16:uniqueId val="{00000003-0B21-48AD-B607-2CA6B1983F22}"/>
            </c:ext>
          </c:extLst>
        </c:ser>
        <c:dLbls>
          <c:showLegendKey val="0"/>
          <c:showVal val="0"/>
          <c:showCatName val="0"/>
          <c:showSerName val="0"/>
          <c:showPercent val="0"/>
          <c:showBubbleSize val="0"/>
        </c:dLbls>
        <c:smooth val="0"/>
        <c:axId val="251073616"/>
        <c:axId val="419280744"/>
      </c:lineChart>
      <c:catAx>
        <c:axId val="251073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t-EE"/>
          </a:p>
        </c:txPr>
        <c:crossAx val="419280744"/>
        <c:crosses val="autoZero"/>
        <c:auto val="1"/>
        <c:lblAlgn val="ctr"/>
        <c:lblOffset val="100"/>
        <c:noMultiLvlLbl val="0"/>
      </c:catAx>
      <c:valAx>
        <c:axId val="419280744"/>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t-EE"/>
          </a:p>
        </c:txPr>
        <c:crossAx val="251073616"/>
        <c:crosses val="autoZero"/>
        <c:crossBetween val="between"/>
      </c:valAx>
      <c:spPr>
        <a:noFill/>
        <a:ln>
          <a:noFill/>
        </a:ln>
        <a:effectLst/>
      </c:spPr>
    </c:plotArea>
    <c:legend>
      <c:legendPos val="b"/>
      <c:layout>
        <c:manualLayout>
          <c:xMode val="edge"/>
          <c:yMode val="edge"/>
          <c:x val="0.43410826771653538"/>
          <c:y val="0.12946597382714237"/>
          <c:w val="0.5270959645669292"/>
          <c:h val="0.25178406423572441"/>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t-EE"/>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t-E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smtClean="0"/>
              <a:t> </a:t>
            </a:r>
            <a:r>
              <a:rPr lang="en-US" sz="2400" dirty="0"/>
              <a:t>Riga, Latvia (%)</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t-EE"/>
        </a:p>
      </c:txPr>
    </c:title>
    <c:autoTitleDeleted val="0"/>
    <c:plotArea>
      <c:layout/>
      <c:lineChart>
        <c:grouping val="standard"/>
        <c:varyColors val="0"/>
        <c:ser>
          <c:idx val="0"/>
          <c:order val="0"/>
          <c:tx>
            <c:strRef>
              <c:f>Sheet1!$N$5</c:f>
              <c:strCache>
                <c:ptCount val="1"/>
                <c:pt idx="0">
                  <c:v>Daily smoking</c:v>
                </c:pt>
              </c:strCache>
            </c:strRef>
          </c:tx>
          <c:spPr>
            <a:ln w="28575" cap="rnd">
              <a:solidFill>
                <a:schemeClr val="accent1"/>
              </a:solidFill>
              <a:round/>
            </a:ln>
            <a:effectLst/>
          </c:spPr>
          <c:marker>
            <c:symbol val="none"/>
          </c:marker>
          <c:dLbls>
            <c:dLbl>
              <c:idx val="1"/>
              <c:layout>
                <c:manualLayout>
                  <c:x val="-4.5763998250218721E-2"/>
                  <c:y val="-0.14116907261592301"/>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223F-49D9-A844-70D9306DC91E}"/>
                </c:ext>
                <c:ext xmlns:c15="http://schemas.microsoft.com/office/drawing/2012/chart" uri="{CE6537A1-D6FC-4f65-9D91-7224C49458BB}"/>
              </c:extLst>
            </c:dLbl>
            <c:dLbl>
              <c:idx val="2"/>
              <c:layout>
                <c:manualLayout>
                  <c:x val="-4.5763998250218825E-2"/>
                  <c:y val="6.2534631087780776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23F-49D9-A844-70D9306DC91E}"/>
                </c:ext>
                <c:ext xmlns:c15="http://schemas.microsoft.com/office/drawing/2012/chart" uri="{CE6537A1-D6FC-4f65-9D91-7224C49458BB}"/>
              </c:extLst>
            </c:dLbl>
            <c:dLbl>
              <c:idx val="3"/>
              <c:layout>
                <c:manualLayout>
                  <c:x val="-4.5763998250218721E-2"/>
                  <c:y val="5.3275371828521517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223F-49D9-A844-70D9306DC91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t-EE"/>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Sheet1!$O$4:$R$4</c:f>
              <c:numCache>
                <c:formatCode>General</c:formatCode>
                <c:ptCount val="4"/>
                <c:pt idx="0">
                  <c:v>2008</c:v>
                </c:pt>
                <c:pt idx="1">
                  <c:v>2012</c:v>
                </c:pt>
                <c:pt idx="2">
                  <c:v>2014</c:v>
                </c:pt>
                <c:pt idx="3">
                  <c:v>2016</c:v>
                </c:pt>
              </c:numCache>
            </c:numRef>
          </c:cat>
          <c:val>
            <c:numRef>
              <c:f>Sheet1!$O$5:$R$5</c:f>
              <c:numCache>
                <c:formatCode>0.0</c:formatCode>
                <c:ptCount val="4"/>
                <c:pt idx="0">
                  <c:v>30.6</c:v>
                </c:pt>
                <c:pt idx="1">
                  <c:v>20.100000000000001</c:v>
                </c:pt>
                <c:pt idx="2">
                  <c:v>11.900000000000002</c:v>
                </c:pt>
                <c:pt idx="3">
                  <c:v>11.399999999999999</c:v>
                </c:pt>
              </c:numCache>
            </c:numRef>
          </c:val>
          <c:smooth val="0"/>
          <c:extLst xmlns:c16r2="http://schemas.microsoft.com/office/drawing/2015/06/chart">
            <c:ext xmlns:c16="http://schemas.microsoft.com/office/drawing/2014/chart" uri="{C3380CC4-5D6E-409C-BE32-E72D297353CC}">
              <c16:uniqueId val="{00000003-223F-49D9-A844-70D9306DC91E}"/>
            </c:ext>
          </c:extLst>
        </c:ser>
        <c:ser>
          <c:idx val="1"/>
          <c:order val="1"/>
          <c:tx>
            <c:strRef>
              <c:f>Sheet1!$N$6</c:f>
              <c:strCache>
                <c:ptCount val="1"/>
                <c:pt idx="0">
                  <c:v>Drunk last 30d</c:v>
                </c:pt>
              </c:strCache>
            </c:strRef>
          </c:tx>
          <c:spPr>
            <a:ln w="28575" cap="rnd">
              <a:solidFill>
                <a:schemeClr val="accent2"/>
              </a:solidFill>
              <a:round/>
            </a:ln>
            <a:effectLst/>
          </c:spPr>
          <c:marker>
            <c:symbol val="none"/>
          </c:marker>
          <c:dLbls>
            <c:dLbl>
              <c:idx val="1"/>
              <c:layout>
                <c:manualLayout>
                  <c:x val="-3.4652887139107615E-2"/>
                  <c:y val="-6.2465368912219349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223F-49D9-A844-70D9306DC91E}"/>
                </c:ext>
                <c:ext xmlns:c15="http://schemas.microsoft.com/office/drawing/2012/chart" uri="{CE6537A1-D6FC-4f65-9D91-7224C49458BB}"/>
              </c:extLst>
            </c:dLbl>
            <c:dLbl>
              <c:idx val="2"/>
              <c:layout>
                <c:manualLayout>
                  <c:x val="-4.0208442694663268E-2"/>
                  <c:y val="2.0867964421114028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223F-49D9-A844-70D9306DC91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t-EE"/>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Sheet1!$O$4:$R$4</c:f>
              <c:numCache>
                <c:formatCode>General</c:formatCode>
                <c:ptCount val="4"/>
                <c:pt idx="0">
                  <c:v>2008</c:v>
                </c:pt>
                <c:pt idx="1">
                  <c:v>2012</c:v>
                </c:pt>
                <c:pt idx="2">
                  <c:v>2014</c:v>
                </c:pt>
                <c:pt idx="3">
                  <c:v>2016</c:v>
                </c:pt>
              </c:numCache>
            </c:numRef>
          </c:cat>
          <c:val>
            <c:numRef>
              <c:f>Sheet1!$O$6:$R$6</c:f>
              <c:numCache>
                <c:formatCode>0.0</c:formatCode>
                <c:ptCount val="4"/>
                <c:pt idx="0">
                  <c:v>25.7</c:v>
                </c:pt>
                <c:pt idx="1">
                  <c:v>20</c:v>
                </c:pt>
                <c:pt idx="2">
                  <c:v>15.4</c:v>
                </c:pt>
                <c:pt idx="3">
                  <c:v>16.2</c:v>
                </c:pt>
              </c:numCache>
            </c:numRef>
          </c:val>
          <c:smooth val="0"/>
          <c:extLst xmlns:c16r2="http://schemas.microsoft.com/office/drawing/2015/06/chart">
            <c:ext xmlns:c16="http://schemas.microsoft.com/office/drawing/2014/chart" uri="{C3380CC4-5D6E-409C-BE32-E72D297353CC}">
              <c16:uniqueId val="{00000006-223F-49D9-A844-70D9306DC91E}"/>
            </c:ext>
          </c:extLst>
        </c:ser>
        <c:ser>
          <c:idx val="2"/>
          <c:order val="2"/>
          <c:tx>
            <c:strRef>
              <c:f>Sheet1!$N$7</c:f>
              <c:strCache>
                <c:ptCount val="1"/>
                <c:pt idx="0">
                  <c:v>Cannabis 1+</c:v>
                </c:pt>
              </c:strCache>
            </c:strRef>
          </c:tx>
          <c:spPr>
            <a:ln w="28575" cap="rnd">
              <a:solidFill>
                <a:schemeClr val="accent3"/>
              </a:solidFill>
              <a:round/>
            </a:ln>
            <a:effectLst/>
          </c:spPr>
          <c:marker>
            <c:symbol val="none"/>
          </c:marker>
          <c:dLbls>
            <c:dLbl>
              <c:idx val="1"/>
              <c:layout>
                <c:manualLayout>
                  <c:x val="-4.8541776027996503E-2"/>
                  <c:y val="5.7905001458151063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223F-49D9-A844-70D9306DC91E}"/>
                </c:ext>
                <c:ext xmlns:c15="http://schemas.microsoft.com/office/drawing/2012/chart" uri="{CE6537A1-D6FC-4f65-9D91-7224C49458BB}"/>
              </c:extLst>
            </c:dLbl>
            <c:dLbl>
              <c:idx val="2"/>
              <c:layout>
                <c:manualLayout>
                  <c:x val="-4.5763998250218825E-2"/>
                  <c:y val="-5.7835739282589678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223F-49D9-A844-70D9306DC91E}"/>
                </c:ext>
                <c:ext xmlns:c15="http://schemas.microsoft.com/office/drawing/2012/chart" uri="{CE6537A1-D6FC-4f65-9D91-7224C49458BB}"/>
              </c:extLst>
            </c:dLbl>
            <c:dLbl>
              <c:idx val="3"/>
              <c:layout>
                <c:manualLayout>
                  <c:x val="-3.4652887139107615E-2"/>
                  <c:y val="3.4756853310002916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223F-49D9-A844-70D9306DC91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t-EE"/>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Sheet1!$O$4:$R$4</c:f>
              <c:numCache>
                <c:formatCode>General</c:formatCode>
                <c:ptCount val="4"/>
                <c:pt idx="0">
                  <c:v>2008</c:v>
                </c:pt>
                <c:pt idx="1">
                  <c:v>2012</c:v>
                </c:pt>
                <c:pt idx="2">
                  <c:v>2014</c:v>
                </c:pt>
                <c:pt idx="3">
                  <c:v>2016</c:v>
                </c:pt>
              </c:numCache>
            </c:numRef>
          </c:cat>
          <c:val>
            <c:numRef>
              <c:f>Sheet1!$O$7:$R$7</c:f>
              <c:numCache>
                <c:formatCode>0.0</c:formatCode>
                <c:ptCount val="4"/>
                <c:pt idx="0">
                  <c:v>21.2</c:v>
                </c:pt>
                <c:pt idx="1">
                  <c:v>19.3</c:v>
                </c:pt>
                <c:pt idx="2">
                  <c:v>16.3</c:v>
                </c:pt>
                <c:pt idx="3">
                  <c:v>16</c:v>
                </c:pt>
              </c:numCache>
            </c:numRef>
          </c:val>
          <c:smooth val="0"/>
          <c:extLst xmlns:c16r2="http://schemas.microsoft.com/office/drawing/2015/06/chart">
            <c:ext xmlns:c16="http://schemas.microsoft.com/office/drawing/2014/chart" uri="{C3380CC4-5D6E-409C-BE32-E72D297353CC}">
              <c16:uniqueId val="{0000000A-223F-49D9-A844-70D9306DC91E}"/>
            </c:ext>
          </c:extLst>
        </c:ser>
        <c:dLbls>
          <c:showLegendKey val="0"/>
          <c:showVal val="0"/>
          <c:showCatName val="0"/>
          <c:showSerName val="0"/>
          <c:showPercent val="0"/>
          <c:showBubbleSize val="0"/>
        </c:dLbls>
        <c:smooth val="0"/>
        <c:axId val="419284664"/>
        <c:axId val="419284272"/>
      </c:lineChart>
      <c:catAx>
        <c:axId val="419284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t-EE"/>
          </a:p>
        </c:txPr>
        <c:crossAx val="419284272"/>
        <c:crossesAt val="0"/>
        <c:auto val="1"/>
        <c:lblAlgn val="ctr"/>
        <c:lblOffset val="100"/>
        <c:noMultiLvlLbl val="0"/>
      </c:catAx>
      <c:valAx>
        <c:axId val="419284272"/>
        <c:scaling>
          <c:orientation val="minMax"/>
          <c:max val="35"/>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t-EE"/>
          </a:p>
        </c:txPr>
        <c:crossAx val="419284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t-EE"/>
        </a:p>
      </c:txPr>
    </c:legend>
    <c:plotVisOnly val="1"/>
    <c:dispBlanksAs val="gap"/>
    <c:showDLblsOverMax val="0"/>
  </c:chart>
  <c:spPr>
    <a:noFill/>
    <a:ln>
      <a:noFill/>
    </a:ln>
    <a:effectLst/>
  </c:spPr>
  <c:txPr>
    <a:bodyPr/>
    <a:lstStyle/>
    <a:p>
      <a:pPr>
        <a:defRPr/>
      </a:pPr>
      <a:endParaRPr lang="et-E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A3A740-8F5C-46DF-A312-B5A3ED51F306}" type="doc">
      <dgm:prSet loTypeId="urn:microsoft.com/office/officeart/2005/8/layout/venn1" loCatId="relationship" qsTypeId="urn:microsoft.com/office/officeart/2005/8/quickstyle/simple1#1" qsCatId="simple" csTypeId="urn:microsoft.com/office/officeart/2005/8/colors/accent1_2#1" csCatId="accent1" phldr="1"/>
      <dgm:spPr/>
    </dgm:pt>
    <dgm:pt modelId="{B1093F5E-7906-44B8-A100-D12DEDBDDF00}">
      <dgm:prSet custT="1"/>
      <dgm:spPr>
        <a:solidFill>
          <a:schemeClr val="accent2">
            <a:alpha val="5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s-IS" sz="1800" b="1" i="0" u="none" strike="noStrike" cap="none" normalizeH="0" baseline="0" dirty="0">
              <a:ln>
                <a:noFill/>
              </a:ln>
              <a:solidFill>
                <a:schemeClr val="tx1"/>
              </a:solidFill>
              <a:effectLst/>
              <a:latin typeface="Arial" charset="0"/>
            </a:rPr>
            <a:t>Family</a:t>
          </a:r>
        </a:p>
        <a:p>
          <a:pPr marL="0" marR="0" lvl="0" indent="0" algn="ctr" defTabSz="914400" rtl="0" eaLnBrk="1" fontAlgn="base" latinLnBrk="0" hangingPunct="1">
            <a:lnSpc>
              <a:spcPct val="100000"/>
            </a:lnSpc>
            <a:spcBef>
              <a:spcPct val="0"/>
            </a:spcBef>
            <a:spcAft>
              <a:spcPct val="0"/>
            </a:spcAft>
            <a:buClrTx/>
            <a:buSzTx/>
            <a:buFontTx/>
            <a:buNone/>
            <a:tabLst/>
          </a:pPr>
          <a:r>
            <a:rPr kumimoji="0" lang="is-IS" sz="1800" b="1" i="0" u="none" strike="noStrike" cap="none" normalizeH="0" baseline="0" dirty="0">
              <a:ln>
                <a:noFill/>
              </a:ln>
              <a:solidFill>
                <a:schemeClr val="tx1"/>
              </a:solidFill>
              <a:effectLst/>
              <a:latin typeface="Arial" charset="0"/>
            </a:rPr>
            <a:t>factors</a:t>
          </a:r>
        </a:p>
      </dgm:t>
    </dgm:pt>
    <dgm:pt modelId="{3E88B345-DC31-4190-A3DE-97F895BB52F3}" type="parTrans" cxnId="{5C26F11C-BED3-4B80-B4BF-148E97216956}">
      <dgm:prSet/>
      <dgm:spPr/>
      <dgm:t>
        <a:bodyPr/>
        <a:lstStyle/>
        <a:p>
          <a:endParaRPr lang="en-US"/>
        </a:p>
      </dgm:t>
    </dgm:pt>
    <dgm:pt modelId="{600CFB8B-903A-43FE-B1E0-A53464E3457D}" type="sibTrans" cxnId="{5C26F11C-BED3-4B80-B4BF-148E97216956}">
      <dgm:prSet/>
      <dgm:spPr/>
      <dgm:t>
        <a:bodyPr/>
        <a:lstStyle/>
        <a:p>
          <a:endParaRPr lang="en-US"/>
        </a:p>
      </dgm:t>
    </dgm:pt>
    <dgm:pt modelId="{77A21968-5CDD-4CBF-8F0A-D986F9C5531E}">
      <dgm:prSet custT="1"/>
      <dgm:spPr>
        <a:solidFill>
          <a:srgbClr val="FFFF00">
            <a:alpha val="50000"/>
          </a:srgb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s-IS" sz="1800" b="1" i="0" u="none" strike="noStrike" cap="none" normalizeH="0" baseline="0" dirty="0">
              <a:ln>
                <a:noFill/>
              </a:ln>
              <a:solidFill>
                <a:schemeClr val="tx1"/>
              </a:solidFill>
              <a:effectLst/>
              <a:latin typeface="Arial" charset="0"/>
            </a:rPr>
            <a:t>Peer group </a:t>
          </a:r>
        </a:p>
      </dgm:t>
    </dgm:pt>
    <dgm:pt modelId="{7345A224-C7C5-45C5-B2A2-D89B8BF19F11}" type="parTrans" cxnId="{BA7EE67B-ADB8-491A-B67D-94C1043DC039}">
      <dgm:prSet/>
      <dgm:spPr/>
      <dgm:t>
        <a:bodyPr/>
        <a:lstStyle/>
        <a:p>
          <a:endParaRPr lang="en-US"/>
        </a:p>
      </dgm:t>
    </dgm:pt>
    <dgm:pt modelId="{6D6C2652-46D2-410B-8DC8-81F2A5D8CC5A}" type="sibTrans" cxnId="{BA7EE67B-ADB8-491A-B67D-94C1043DC039}">
      <dgm:prSet/>
      <dgm:spPr/>
      <dgm:t>
        <a:bodyPr/>
        <a:lstStyle/>
        <a:p>
          <a:endParaRPr lang="en-US"/>
        </a:p>
      </dgm:t>
    </dgm:pt>
    <dgm:pt modelId="{35D4646B-3F72-48BD-A984-F7151165B799}">
      <dgm:prSet custT="1"/>
      <dgm:spPr>
        <a:solidFill>
          <a:srgbClr val="34407C">
            <a:alpha val="50000"/>
          </a:srgb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s-IS" sz="1800" b="1" i="0" u="none" strike="noStrike" cap="none" normalizeH="0" baseline="0" dirty="0">
              <a:ln>
                <a:noFill/>
              </a:ln>
              <a:solidFill>
                <a:schemeClr val="tx1"/>
              </a:solidFill>
              <a:effectLst/>
              <a:latin typeface="Arial" charset="0"/>
            </a:rPr>
            <a:t>Unstructureed activities</a:t>
          </a:r>
        </a:p>
      </dgm:t>
    </dgm:pt>
    <dgm:pt modelId="{55436C02-EA64-43CC-870E-72CFCE367E6A}" type="parTrans" cxnId="{0496C516-35D6-4EDA-9AC9-CB0472135E9B}">
      <dgm:prSet/>
      <dgm:spPr/>
      <dgm:t>
        <a:bodyPr/>
        <a:lstStyle/>
        <a:p>
          <a:endParaRPr lang="en-US"/>
        </a:p>
      </dgm:t>
    </dgm:pt>
    <dgm:pt modelId="{A56BECC4-AE42-44F1-ACD8-7B3711C28AC9}" type="sibTrans" cxnId="{0496C516-35D6-4EDA-9AC9-CB0472135E9B}">
      <dgm:prSet/>
      <dgm:spPr/>
      <dgm:t>
        <a:bodyPr/>
        <a:lstStyle/>
        <a:p>
          <a:endParaRPr lang="en-US"/>
        </a:p>
      </dgm:t>
    </dgm:pt>
    <dgm:pt modelId="{3424881C-671E-4E2A-B98C-31FED459727B}">
      <dgm:prSet custT="1"/>
      <dgm:spPr>
        <a:solidFill>
          <a:srgbClr val="00B050">
            <a:alpha val="50000"/>
          </a:srgb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s-IS" sz="1600" b="1" i="0" u="none" strike="noStrike" cap="none" normalizeH="0" baseline="0" dirty="0">
            <a:ln>
              <a:noFill/>
            </a:ln>
            <a:solidFill>
              <a:schemeClr val="tx1"/>
            </a:solidFill>
            <a:effectLst/>
            <a:latin typeface="Arial" charset="0"/>
          </a:endParaRPr>
        </a:p>
      </dgm:t>
    </dgm:pt>
    <dgm:pt modelId="{E5EC993B-E7F5-4F0E-81F7-2960392EF72F}" type="parTrans" cxnId="{916B85A8-4E89-4CB8-A59C-35ACED870A64}">
      <dgm:prSet/>
      <dgm:spPr/>
      <dgm:t>
        <a:bodyPr/>
        <a:lstStyle/>
        <a:p>
          <a:endParaRPr lang="en-US"/>
        </a:p>
      </dgm:t>
    </dgm:pt>
    <dgm:pt modelId="{9139D811-DD8B-45B8-B5F0-8F658764D386}" type="sibTrans" cxnId="{916B85A8-4E89-4CB8-A59C-35ACED870A64}">
      <dgm:prSet/>
      <dgm:spPr/>
      <dgm:t>
        <a:bodyPr/>
        <a:lstStyle/>
        <a:p>
          <a:endParaRPr lang="en-US"/>
        </a:p>
      </dgm:t>
    </dgm:pt>
    <dgm:pt modelId="{A19420A5-D536-40E8-90F9-5F777F950011}" type="pres">
      <dgm:prSet presAssocID="{98A3A740-8F5C-46DF-A312-B5A3ED51F306}" presName="compositeShape" presStyleCnt="0">
        <dgm:presLayoutVars>
          <dgm:chMax val="7"/>
          <dgm:dir/>
          <dgm:resizeHandles val="exact"/>
        </dgm:presLayoutVars>
      </dgm:prSet>
      <dgm:spPr/>
    </dgm:pt>
    <dgm:pt modelId="{E97AB12B-A34A-4D05-AAD4-CC222FA9AE85}" type="pres">
      <dgm:prSet presAssocID="{B1093F5E-7906-44B8-A100-D12DEDBDDF00}" presName="circ1" presStyleLbl="vennNode1" presStyleIdx="0" presStyleCnt="4" custScaleX="104735"/>
      <dgm:spPr/>
      <dgm:t>
        <a:bodyPr/>
        <a:lstStyle/>
        <a:p>
          <a:endParaRPr lang="is-IS"/>
        </a:p>
      </dgm:t>
    </dgm:pt>
    <dgm:pt modelId="{E83C5C53-A85D-4B54-891E-E628F037A3DF}" type="pres">
      <dgm:prSet presAssocID="{B1093F5E-7906-44B8-A100-D12DEDBDDF00}" presName="circ1Tx" presStyleLbl="revTx" presStyleIdx="0" presStyleCnt="0">
        <dgm:presLayoutVars>
          <dgm:chMax val="0"/>
          <dgm:chPref val="0"/>
          <dgm:bulletEnabled val="1"/>
        </dgm:presLayoutVars>
      </dgm:prSet>
      <dgm:spPr/>
      <dgm:t>
        <a:bodyPr/>
        <a:lstStyle/>
        <a:p>
          <a:endParaRPr lang="is-IS"/>
        </a:p>
      </dgm:t>
    </dgm:pt>
    <dgm:pt modelId="{A59411B0-9081-40B2-B77F-64D99D5738A8}" type="pres">
      <dgm:prSet presAssocID="{77A21968-5CDD-4CBF-8F0A-D986F9C5531E}" presName="circ2" presStyleLbl="vennNode1" presStyleIdx="1" presStyleCnt="4" custScaleX="110100" custScaleY="103431"/>
      <dgm:spPr/>
      <dgm:t>
        <a:bodyPr/>
        <a:lstStyle/>
        <a:p>
          <a:endParaRPr lang="is-IS"/>
        </a:p>
      </dgm:t>
    </dgm:pt>
    <dgm:pt modelId="{C5100322-E595-4FE1-B1FE-8CA3E7F8F719}" type="pres">
      <dgm:prSet presAssocID="{77A21968-5CDD-4CBF-8F0A-D986F9C5531E}" presName="circ2Tx" presStyleLbl="revTx" presStyleIdx="0" presStyleCnt="0">
        <dgm:presLayoutVars>
          <dgm:chMax val="0"/>
          <dgm:chPref val="0"/>
          <dgm:bulletEnabled val="1"/>
        </dgm:presLayoutVars>
      </dgm:prSet>
      <dgm:spPr/>
      <dgm:t>
        <a:bodyPr/>
        <a:lstStyle/>
        <a:p>
          <a:endParaRPr lang="is-IS"/>
        </a:p>
      </dgm:t>
    </dgm:pt>
    <dgm:pt modelId="{489481CB-ED78-46B0-8167-A61C4B8D18B2}" type="pres">
      <dgm:prSet presAssocID="{35D4646B-3F72-48BD-A984-F7151165B799}" presName="circ3" presStyleLbl="vennNode1" presStyleIdx="2" presStyleCnt="4" custScaleX="110230" custScaleY="117592"/>
      <dgm:spPr/>
      <dgm:t>
        <a:bodyPr/>
        <a:lstStyle/>
        <a:p>
          <a:endParaRPr lang="is-IS"/>
        </a:p>
      </dgm:t>
    </dgm:pt>
    <dgm:pt modelId="{BEEE6F76-7DC7-4D21-BF00-754FC09BD8C9}" type="pres">
      <dgm:prSet presAssocID="{35D4646B-3F72-48BD-A984-F7151165B799}" presName="circ3Tx" presStyleLbl="revTx" presStyleIdx="0" presStyleCnt="0">
        <dgm:presLayoutVars>
          <dgm:chMax val="0"/>
          <dgm:chPref val="0"/>
          <dgm:bulletEnabled val="1"/>
        </dgm:presLayoutVars>
      </dgm:prSet>
      <dgm:spPr/>
      <dgm:t>
        <a:bodyPr/>
        <a:lstStyle/>
        <a:p>
          <a:endParaRPr lang="is-IS"/>
        </a:p>
      </dgm:t>
    </dgm:pt>
    <dgm:pt modelId="{AF389F97-671A-4ED6-98B3-FAB8A9A6853B}" type="pres">
      <dgm:prSet presAssocID="{3424881C-671E-4E2A-B98C-31FED459727B}" presName="circ4" presStyleLbl="vennNode1" presStyleIdx="3" presStyleCnt="4" custScaleX="103095"/>
      <dgm:spPr/>
      <dgm:t>
        <a:bodyPr/>
        <a:lstStyle/>
        <a:p>
          <a:endParaRPr lang="is-IS"/>
        </a:p>
      </dgm:t>
    </dgm:pt>
    <dgm:pt modelId="{4FE17B59-95DE-400C-8F08-C32BF6B25038}" type="pres">
      <dgm:prSet presAssocID="{3424881C-671E-4E2A-B98C-31FED459727B}" presName="circ4Tx" presStyleLbl="revTx" presStyleIdx="0" presStyleCnt="0">
        <dgm:presLayoutVars>
          <dgm:chMax val="0"/>
          <dgm:chPref val="0"/>
          <dgm:bulletEnabled val="1"/>
        </dgm:presLayoutVars>
      </dgm:prSet>
      <dgm:spPr/>
      <dgm:t>
        <a:bodyPr/>
        <a:lstStyle/>
        <a:p>
          <a:endParaRPr lang="is-IS"/>
        </a:p>
      </dgm:t>
    </dgm:pt>
  </dgm:ptLst>
  <dgm:cxnLst>
    <dgm:cxn modelId="{916B85A8-4E89-4CB8-A59C-35ACED870A64}" srcId="{98A3A740-8F5C-46DF-A312-B5A3ED51F306}" destId="{3424881C-671E-4E2A-B98C-31FED459727B}" srcOrd="3" destOrd="0" parTransId="{E5EC993B-E7F5-4F0E-81F7-2960392EF72F}" sibTransId="{9139D811-DD8B-45B8-B5F0-8F658764D386}"/>
    <dgm:cxn modelId="{DD940505-9D45-44D7-9627-0419D38EB607}" type="presOf" srcId="{77A21968-5CDD-4CBF-8F0A-D986F9C5531E}" destId="{C5100322-E595-4FE1-B1FE-8CA3E7F8F719}" srcOrd="1" destOrd="0" presId="urn:microsoft.com/office/officeart/2005/8/layout/venn1"/>
    <dgm:cxn modelId="{87438B67-5000-4116-B0C3-CC2C0463543A}" type="presOf" srcId="{3424881C-671E-4E2A-B98C-31FED459727B}" destId="{4FE17B59-95DE-400C-8F08-C32BF6B25038}" srcOrd="1" destOrd="0" presId="urn:microsoft.com/office/officeart/2005/8/layout/venn1"/>
    <dgm:cxn modelId="{BA7EE67B-ADB8-491A-B67D-94C1043DC039}" srcId="{98A3A740-8F5C-46DF-A312-B5A3ED51F306}" destId="{77A21968-5CDD-4CBF-8F0A-D986F9C5531E}" srcOrd="1" destOrd="0" parTransId="{7345A224-C7C5-45C5-B2A2-D89B8BF19F11}" sibTransId="{6D6C2652-46D2-410B-8DC8-81F2A5D8CC5A}"/>
    <dgm:cxn modelId="{943A2FF7-247A-49EE-9678-2E8B8A6ECA34}" type="presOf" srcId="{B1093F5E-7906-44B8-A100-D12DEDBDDF00}" destId="{E83C5C53-A85D-4B54-891E-E628F037A3DF}" srcOrd="1" destOrd="0" presId="urn:microsoft.com/office/officeart/2005/8/layout/venn1"/>
    <dgm:cxn modelId="{64EF6760-846F-4ECC-BD28-CBD1DF36D4E5}" type="presOf" srcId="{35D4646B-3F72-48BD-A984-F7151165B799}" destId="{489481CB-ED78-46B0-8167-A61C4B8D18B2}" srcOrd="0" destOrd="0" presId="urn:microsoft.com/office/officeart/2005/8/layout/venn1"/>
    <dgm:cxn modelId="{1E4DE03F-E9EB-4379-BEE8-B66C51BE83DA}" type="presOf" srcId="{35D4646B-3F72-48BD-A984-F7151165B799}" destId="{BEEE6F76-7DC7-4D21-BF00-754FC09BD8C9}" srcOrd="1" destOrd="0" presId="urn:microsoft.com/office/officeart/2005/8/layout/venn1"/>
    <dgm:cxn modelId="{5C26F11C-BED3-4B80-B4BF-148E97216956}" srcId="{98A3A740-8F5C-46DF-A312-B5A3ED51F306}" destId="{B1093F5E-7906-44B8-A100-D12DEDBDDF00}" srcOrd="0" destOrd="0" parTransId="{3E88B345-DC31-4190-A3DE-97F895BB52F3}" sibTransId="{600CFB8B-903A-43FE-B1E0-A53464E3457D}"/>
    <dgm:cxn modelId="{33829BB3-ECF2-4B60-B4AB-8073DE8F4225}" type="presOf" srcId="{3424881C-671E-4E2A-B98C-31FED459727B}" destId="{AF389F97-671A-4ED6-98B3-FAB8A9A6853B}" srcOrd="0" destOrd="0" presId="urn:microsoft.com/office/officeart/2005/8/layout/venn1"/>
    <dgm:cxn modelId="{33816518-25A1-4B81-8383-CC9682DB9EEB}" type="presOf" srcId="{77A21968-5CDD-4CBF-8F0A-D986F9C5531E}" destId="{A59411B0-9081-40B2-B77F-64D99D5738A8}" srcOrd="0" destOrd="0" presId="urn:microsoft.com/office/officeart/2005/8/layout/venn1"/>
    <dgm:cxn modelId="{7EC8A17B-BC9F-4C8A-8BB0-5ECFEA4487B3}" type="presOf" srcId="{B1093F5E-7906-44B8-A100-D12DEDBDDF00}" destId="{E97AB12B-A34A-4D05-AAD4-CC222FA9AE85}" srcOrd="0" destOrd="0" presId="urn:microsoft.com/office/officeart/2005/8/layout/venn1"/>
    <dgm:cxn modelId="{49318BD1-7FA8-45FE-B851-7BF02EE79B9B}" type="presOf" srcId="{98A3A740-8F5C-46DF-A312-B5A3ED51F306}" destId="{A19420A5-D536-40E8-90F9-5F777F950011}" srcOrd="0" destOrd="0" presId="urn:microsoft.com/office/officeart/2005/8/layout/venn1"/>
    <dgm:cxn modelId="{0496C516-35D6-4EDA-9AC9-CB0472135E9B}" srcId="{98A3A740-8F5C-46DF-A312-B5A3ED51F306}" destId="{35D4646B-3F72-48BD-A984-F7151165B799}" srcOrd="2" destOrd="0" parTransId="{55436C02-EA64-43CC-870E-72CFCE367E6A}" sibTransId="{A56BECC4-AE42-44F1-ACD8-7B3711C28AC9}"/>
    <dgm:cxn modelId="{30BB3F51-7DEB-4C05-910E-ABF268C488DE}" type="presParOf" srcId="{A19420A5-D536-40E8-90F9-5F777F950011}" destId="{E97AB12B-A34A-4D05-AAD4-CC222FA9AE85}" srcOrd="0" destOrd="0" presId="urn:microsoft.com/office/officeart/2005/8/layout/venn1"/>
    <dgm:cxn modelId="{469B5FDA-C0AC-471B-B6E8-00D9BE43BED2}" type="presParOf" srcId="{A19420A5-D536-40E8-90F9-5F777F950011}" destId="{E83C5C53-A85D-4B54-891E-E628F037A3DF}" srcOrd="1" destOrd="0" presId="urn:microsoft.com/office/officeart/2005/8/layout/venn1"/>
    <dgm:cxn modelId="{D83A1DC0-3D2C-4BF6-B32E-F18E3A45FD28}" type="presParOf" srcId="{A19420A5-D536-40E8-90F9-5F777F950011}" destId="{A59411B0-9081-40B2-B77F-64D99D5738A8}" srcOrd="2" destOrd="0" presId="urn:microsoft.com/office/officeart/2005/8/layout/venn1"/>
    <dgm:cxn modelId="{1E5256C9-3D94-4DD7-B141-8E0DE6C9AB67}" type="presParOf" srcId="{A19420A5-D536-40E8-90F9-5F777F950011}" destId="{C5100322-E595-4FE1-B1FE-8CA3E7F8F719}" srcOrd="3" destOrd="0" presId="urn:microsoft.com/office/officeart/2005/8/layout/venn1"/>
    <dgm:cxn modelId="{7A515914-A87B-48CA-AEA9-2C1A2AFCE3D4}" type="presParOf" srcId="{A19420A5-D536-40E8-90F9-5F777F950011}" destId="{489481CB-ED78-46B0-8167-A61C4B8D18B2}" srcOrd="4" destOrd="0" presId="urn:microsoft.com/office/officeart/2005/8/layout/venn1"/>
    <dgm:cxn modelId="{02DD2CEF-0049-49CE-8DF9-5E09C2181DA2}" type="presParOf" srcId="{A19420A5-D536-40E8-90F9-5F777F950011}" destId="{BEEE6F76-7DC7-4D21-BF00-754FC09BD8C9}" srcOrd="5" destOrd="0" presId="urn:microsoft.com/office/officeart/2005/8/layout/venn1"/>
    <dgm:cxn modelId="{97FDFA2E-1DCD-4512-A953-CE1AE3429D5C}" type="presParOf" srcId="{A19420A5-D536-40E8-90F9-5F777F950011}" destId="{AF389F97-671A-4ED6-98B3-FAB8A9A6853B}" srcOrd="6" destOrd="0" presId="urn:microsoft.com/office/officeart/2005/8/layout/venn1"/>
    <dgm:cxn modelId="{542DDDF3-AC0B-4A86-9601-6AE176CAE5A0}" type="presParOf" srcId="{A19420A5-D536-40E8-90F9-5F777F950011}" destId="{4FE17B59-95DE-400C-8F08-C32BF6B25038}"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147393A5-42F4-4F58-BA67-3208B760E594}" type="datetimeFigureOut">
              <a:rPr lang="en-GB" smtClean="0"/>
              <a:t>22/11/2017</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9371CF71-E533-497D-84F6-9B8803931BC7}" type="slidenum">
              <a:rPr lang="en-GB" smtClean="0"/>
              <a:t>‹#›</a:t>
            </a:fld>
            <a:endParaRPr lang="en-GB"/>
          </a:p>
        </p:txBody>
      </p:sp>
    </p:spTree>
    <p:extLst>
      <p:ext uri="{BB962C8B-B14F-4D97-AF65-F5344CB8AC3E}">
        <p14:creationId xmlns:p14="http://schemas.microsoft.com/office/powerpoint/2010/main" val="2915600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71CF71-E533-497D-84F6-9B8803931BC7}" type="slidenum">
              <a:rPr lang="en-GB" smtClean="0"/>
              <a:t>1</a:t>
            </a:fld>
            <a:endParaRPr lang="en-GB"/>
          </a:p>
        </p:txBody>
      </p:sp>
    </p:spTree>
    <p:extLst>
      <p:ext uri="{BB962C8B-B14F-4D97-AF65-F5344CB8AC3E}">
        <p14:creationId xmlns:p14="http://schemas.microsoft.com/office/powerpoint/2010/main" val="3824284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B22F4C-CBAE-4FEE-9A10-5DDA281605B9}" type="slidenum">
              <a:rPr lang="en-US" altLang="is-IS">
                <a:latin typeface="Arial" panose="020B0604020202020204" pitchFamily="34" charset="0"/>
              </a:rPr>
              <a:pPr>
                <a:spcBef>
                  <a:spcPct val="0"/>
                </a:spcBef>
              </a:pPr>
              <a:t>10</a:t>
            </a:fld>
            <a:endParaRPr lang="en-US" altLang="is-IS">
              <a:latin typeface="Arial" panose="020B0604020202020204" pitchFamily="34" charset="0"/>
            </a:endParaRPr>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example that Icelandic adolescents, along with their Scandinavian and British peers consumed alcohol differently than other European teenagers.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Slide</a:t>
            </a:r>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Whereas 1, 2, or 3 percent of 15 year olds in southern Europe had become drunk 10 times or more, the proportion among their Icelandic peers was over 20%.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754778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D65964-7D8A-467F-86C1-556433C791DA}" type="slidenum">
              <a:rPr lang="en-US" altLang="is-IS">
                <a:latin typeface="Arial" panose="020B0604020202020204" pitchFamily="34" charset="0"/>
              </a:rPr>
              <a:pPr>
                <a:spcBef>
                  <a:spcPct val="0"/>
                </a:spcBef>
              </a:pPr>
              <a:t>11</a:t>
            </a:fld>
            <a:endParaRPr lang="en-US" altLang="is-IS">
              <a:latin typeface="Arial" panose="020B0604020202020204" pitchFamily="34" charset="0"/>
            </a:endParaRPr>
          </a:p>
        </p:txBody>
      </p:sp>
      <p:sp>
        <p:nvSpPr>
          <p:cNvPr id="19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Similarly –  unwelcome incidents, like accidents or injuries related to alcohol consumption were more common in Iceland than in most other European countries.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part of the explanation was a very liberal view towards adolescent drinking that was found in Iceland, - and needed to be changed.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pPr eaLnBrk="1" hangingPunct="1"/>
            <a:endParaRPr lang="en-GB" altLang="is-IS" dirty="0"/>
          </a:p>
        </p:txBody>
      </p:sp>
    </p:spTree>
    <p:extLst>
      <p:ext uri="{BB962C8B-B14F-4D97-AF65-F5344CB8AC3E}">
        <p14:creationId xmlns:p14="http://schemas.microsoft.com/office/powerpoint/2010/main" val="3505759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also learned that variations in substance use can be predicted, as they follow cohorts.</a:t>
            </a:r>
            <a:r>
              <a:rPr lang="is-I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cohort that measures above average in substance use at the age of 14, keeps up the use through high school, - and is also heavily using substances around the age of 18. However, a 14-year-old cohort that starts lower – also ends adolescence with lower substance use.)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Message to policy makers: It is very important to: postpone the moment in the lives of young people, - when they have their first drink: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need to reach them early. Reach the parents of young kids. </a:t>
            </a:r>
          </a:p>
          <a:p>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endParaRPr lang="is-IS" dirty="0"/>
          </a:p>
        </p:txBody>
      </p:sp>
      <p:sp>
        <p:nvSpPr>
          <p:cNvPr id="4" name="Slide Number Placeholder 3"/>
          <p:cNvSpPr>
            <a:spLocks noGrp="1"/>
          </p:cNvSpPr>
          <p:nvPr>
            <p:ph type="sldNum" sz="quarter" idx="10"/>
          </p:nvPr>
        </p:nvSpPr>
        <p:spPr/>
        <p:txBody>
          <a:bodyPr/>
          <a:lstStyle/>
          <a:p>
            <a:fld id="{9371CF71-E533-497D-84F6-9B8803931BC7}" type="slidenum">
              <a:rPr lang="en-GB" smtClean="0"/>
              <a:t>12</a:t>
            </a:fld>
            <a:endParaRPr lang="en-GB"/>
          </a:p>
        </p:txBody>
      </p:sp>
    </p:spTree>
    <p:extLst>
      <p:ext uri="{BB962C8B-B14F-4D97-AF65-F5344CB8AC3E}">
        <p14:creationId xmlns:p14="http://schemas.microsoft.com/office/powerpoint/2010/main" val="3812918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we examined the key risk and protective factors;</a:t>
            </a:r>
            <a:endParaRPr lang="is-IS" sz="1200" kern="1200" dirty="0" smtClean="0">
              <a:solidFill>
                <a:schemeClr val="tx1"/>
              </a:solidFill>
              <a:effectLst/>
              <a:latin typeface="+mn-lt"/>
              <a:ea typeface="+mn-ea"/>
              <a:cs typeface="+mn-cs"/>
            </a:endParaRPr>
          </a:p>
          <a:p>
            <a:r>
              <a:rPr lang="en-US" dirty="0" smtClean="0"/>
              <a:t>The studies revealed that affiliations with family, peer group effects and types of recreational activities available are the strongest predictors, of the path taken by adolescents.</a:t>
            </a:r>
          </a:p>
          <a:p>
            <a:r>
              <a:rPr lang="en-US" dirty="0" smtClean="0"/>
              <a:t>Like studies elsewhere have shown, - the influence of the peer group is negative. No matter how we look at it, - having friends that drink, smoke hashish, or use other drugs, increases the likelihood of similar behavior among the adolescents themselves. </a:t>
            </a:r>
            <a:endParaRPr lang="is-IS" dirty="0"/>
          </a:p>
        </p:txBody>
      </p:sp>
      <p:sp>
        <p:nvSpPr>
          <p:cNvPr id="4" name="Slide Number Placeholder 3"/>
          <p:cNvSpPr>
            <a:spLocks noGrp="1"/>
          </p:cNvSpPr>
          <p:nvPr>
            <p:ph type="sldNum" sz="quarter" idx="10"/>
          </p:nvPr>
        </p:nvSpPr>
        <p:spPr/>
        <p:txBody>
          <a:bodyPr/>
          <a:lstStyle/>
          <a:p>
            <a:fld id="{9371CF71-E533-497D-84F6-9B8803931BC7}" type="slidenum">
              <a:rPr lang="en-GB" smtClean="0"/>
              <a:t>13</a:t>
            </a:fld>
            <a:endParaRPr lang="en-GB"/>
          </a:p>
        </p:txBody>
      </p:sp>
    </p:spTree>
    <p:extLst>
      <p:ext uri="{BB962C8B-B14F-4D97-AF65-F5344CB8AC3E}">
        <p14:creationId xmlns:p14="http://schemas.microsoft.com/office/powerpoint/2010/main" val="3861213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contrary, the influence of extra-curricular activities is beneficial, - the more time adolescents spend in organized youth work or sports, the less likely they are to smoke, drink and use other drugs. </a:t>
            </a:r>
          </a:p>
          <a:p>
            <a:r>
              <a:rPr lang="en-US" dirty="0" smtClean="0"/>
              <a:t>The more time adolescents spend together in unstructured activities, - away from guides and role models who encourage youth to invest in conventional culture, the more likely it is that they are willing to partake in substance use. </a:t>
            </a:r>
          </a:p>
          <a:p>
            <a:endParaRPr lang="en-US" dirty="0" smtClean="0"/>
          </a:p>
          <a:p>
            <a:endParaRPr lang="is-IS" dirty="0"/>
          </a:p>
        </p:txBody>
      </p:sp>
      <p:sp>
        <p:nvSpPr>
          <p:cNvPr id="4" name="Slide Number Placeholder 3"/>
          <p:cNvSpPr>
            <a:spLocks noGrp="1"/>
          </p:cNvSpPr>
          <p:nvPr>
            <p:ph type="sldNum" sz="quarter" idx="10"/>
          </p:nvPr>
        </p:nvSpPr>
        <p:spPr/>
        <p:txBody>
          <a:bodyPr/>
          <a:lstStyle/>
          <a:p>
            <a:fld id="{9371CF71-E533-497D-84F6-9B8803931BC7}" type="slidenum">
              <a:rPr lang="en-GB" smtClean="0"/>
              <a:t>14</a:t>
            </a:fld>
            <a:endParaRPr lang="en-GB"/>
          </a:p>
        </p:txBody>
      </p:sp>
    </p:spTree>
    <p:extLst>
      <p:ext uri="{BB962C8B-B14F-4D97-AF65-F5344CB8AC3E}">
        <p14:creationId xmlns:p14="http://schemas.microsoft.com/office/powerpoint/2010/main" val="3456014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role of parents is vital. Slide. Both do they decrease directly the likelihood of substance use – BUT more importantly they also affect friendship choices. </a:t>
            </a:r>
          </a:p>
          <a:p>
            <a:r>
              <a:rPr lang="en-US" dirty="0" smtClean="0"/>
              <a:t>Three parental factors seem to be of most importance: </a:t>
            </a:r>
          </a:p>
          <a:p>
            <a:endParaRPr lang="en-US" dirty="0" smtClean="0"/>
          </a:p>
          <a:p>
            <a:r>
              <a:rPr lang="en-US" dirty="0" smtClean="0"/>
              <a:t>Perceived emotional support – Monitoring - Adolescents whose parents know where they are and with whom, are less likely to use drugs, than adolescents who are monitored less.</a:t>
            </a:r>
          </a:p>
          <a:p>
            <a:endParaRPr lang="en-US" dirty="0" smtClean="0"/>
          </a:p>
          <a:p>
            <a:r>
              <a:rPr lang="en-US" dirty="0" smtClean="0"/>
              <a:t>The third family factor of great importance turned out to be the AMOUNT of time spent with parents. The MORE time adolescents spend with their family outside of school the less likely they are to use drugs. </a:t>
            </a:r>
          </a:p>
          <a:p>
            <a:endParaRPr lang="en-US" dirty="0" smtClean="0"/>
          </a:p>
          <a:p>
            <a:r>
              <a:rPr lang="en-US" dirty="0" smtClean="0"/>
              <a:t>This subtle finding was extremely important in Icelandic circumstances. It has been measured that when given the choice of more leisure or more work, Icelanders have been known for choosing more work. </a:t>
            </a:r>
          </a:p>
          <a:p>
            <a:endParaRPr lang="en-US" dirty="0" smtClean="0"/>
          </a:p>
          <a:p>
            <a:r>
              <a:rPr lang="en-US" dirty="0" smtClean="0"/>
              <a:t>A nation who takes pride in working long hours and counts every spare hour as an hour wasted needed to hear that the amount of time spent with their children was of importance in hindering delinquent behavior.</a:t>
            </a:r>
          </a:p>
          <a:p>
            <a:endParaRPr lang="is-IS" dirty="0"/>
          </a:p>
        </p:txBody>
      </p:sp>
      <p:sp>
        <p:nvSpPr>
          <p:cNvPr id="4" name="Slide Number Placeholder 3"/>
          <p:cNvSpPr>
            <a:spLocks noGrp="1"/>
          </p:cNvSpPr>
          <p:nvPr>
            <p:ph type="sldNum" sz="quarter" idx="10"/>
          </p:nvPr>
        </p:nvSpPr>
        <p:spPr/>
        <p:txBody>
          <a:bodyPr/>
          <a:lstStyle/>
          <a:p>
            <a:fld id="{9371CF71-E533-497D-84F6-9B8803931BC7}" type="slidenum">
              <a:rPr lang="en-GB" smtClean="0"/>
              <a:t>15</a:t>
            </a:fld>
            <a:endParaRPr lang="en-GB"/>
          </a:p>
        </p:txBody>
      </p:sp>
    </p:spTree>
    <p:extLst>
      <p:ext uri="{BB962C8B-B14F-4D97-AF65-F5344CB8AC3E}">
        <p14:creationId xmlns:p14="http://schemas.microsoft.com/office/powerpoint/2010/main" val="2956596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All these findings were used as a foundation for a comprehensive prevention program – that consisted of multiple small and large scale projects on different levels of society.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endParaRPr lang="is-IS" dirty="0"/>
          </a:p>
        </p:txBody>
      </p:sp>
      <p:sp>
        <p:nvSpPr>
          <p:cNvPr id="4" name="Slide Number Placeholder 3"/>
          <p:cNvSpPr>
            <a:spLocks noGrp="1"/>
          </p:cNvSpPr>
          <p:nvPr>
            <p:ph type="sldNum" sz="quarter" idx="10"/>
          </p:nvPr>
        </p:nvSpPr>
        <p:spPr/>
        <p:txBody>
          <a:bodyPr/>
          <a:lstStyle/>
          <a:p>
            <a:fld id="{9371CF71-E533-497D-84F6-9B8803931BC7}" type="slidenum">
              <a:rPr lang="en-GB" smtClean="0"/>
              <a:t>16</a:t>
            </a:fld>
            <a:endParaRPr lang="en-GB"/>
          </a:p>
        </p:txBody>
      </p:sp>
    </p:spTree>
    <p:extLst>
      <p:ext uri="{BB962C8B-B14F-4D97-AF65-F5344CB8AC3E}">
        <p14:creationId xmlns:p14="http://schemas.microsoft.com/office/powerpoint/2010/main" val="1670045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By putting less emphasis on education about substances, - or teaching each individual to say NO to drugs, - but instead focusing on changing the social environment of youth, - and through that affecting their behavior.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NGO´S was formed – Their efforts sought to:</a:t>
            </a:r>
          </a:p>
          <a:p>
            <a:r>
              <a:rPr lang="en-US" sz="1200" kern="1200" dirty="0" smtClean="0">
                <a:solidFill>
                  <a:schemeClr val="tx1"/>
                </a:solidFill>
                <a:effectLst/>
                <a:latin typeface="+mn-lt"/>
                <a:ea typeface="+mn-ea"/>
                <a:cs typeface="+mn-cs"/>
              </a:rPr>
              <a:t>Promote collaboration between parents and schools</a:t>
            </a:r>
          </a:p>
          <a:p>
            <a:r>
              <a:rPr lang="en-US" sz="1200" kern="1200" dirty="0" smtClean="0">
                <a:solidFill>
                  <a:schemeClr val="tx1"/>
                </a:solidFill>
                <a:effectLst/>
                <a:latin typeface="+mn-lt"/>
                <a:ea typeface="+mn-ea"/>
                <a:cs typeface="+mn-cs"/>
              </a:rPr>
              <a:t>Encourage parents to spend more time with their adolescent children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Many policy changes were made at the community levels, - within the capital city and across the country. The focus was on reaching out to parents with clear messages related to the findings of the studies: for example, on the importance of spending time together; that all teenagers should be home by 10 o´clock in the evenings and that unsupervised adolescent gatherings should be avoided.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endParaRPr lang="is-IS" dirty="0"/>
          </a:p>
        </p:txBody>
      </p:sp>
      <p:sp>
        <p:nvSpPr>
          <p:cNvPr id="4" name="Slide Number Placeholder 3"/>
          <p:cNvSpPr>
            <a:spLocks noGrp="1"/>
          </p:cNvSpPr>
          <p:nvPr>
            <p:ph type="sldNum" sz="quarter" idx="10"/>
          </p:nvPr>
        </p:nvSpPr>
        <p:spPr/>
        <p:txBody>
          <a:bodyPr/>
          <a:lstStyle/>
          <a:p>
            <a:fld id="{9371CF71-E533-497D-84F6-9B8803931BC7}" type="slidenum">
              <a:rPr lang="en-GB" smtClean="0"/>
              <a:t>17</a:t>
            </a:fld>
            <a:endParaRPr lang="en-GB"/>
          </a:p>
        </p:txBody>
      </p:sp>
    </p:spTree>
    <p:extLst>
      <p:ext uri="{BB962C8B-B14F-4D97-AF65-F5344CB8AC3E}">
        <p14:creationId xmlns:p14="http://schemas.microsoft.com/office/powerpoint/2010/main" val="2133049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President of Iceland started, a prevention day</a:t>
            </a:r>
            <a:r>
              <a:rPr lang="en-US" sz="1200" kern="1200" baseline="0" dirty="0" smtClean="0">
                <a:solidFill>
                  <a:schemeClr val="tx1"/>
                </a:solidFill>
                <a:effectLst/>
                <a:latin typeface="+mn-lt"/>
                <a:ea typeface="+mn-ea"/>
                <a:cs typeface="+mn-cs"/>
              </a:rPr>
              <a:t> – with clear messages: </a:t>
            </a:r>
            <a:r>
              <a:rPr lang="en-US" sz="1200" kern="1200" baseline="0" dirty="0" err="1" smtClean="0">
                <a:solidFill>
                  <a:schemeClr val="tx1"/>
                </a:solidFill>
                <a:effectLst/>
                <a:latin typeface="+mn-lt"/>
                <a:ea typeface="+mn-ea"/>
                <a:cs typeface="+mn-cs"/>
              </a:rPr>
              <a:t>sjá</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glæru</a:t>
            </a:r>
            <a:r>
              <a:rPr lang="en-US" sz="1200" kern="1200" baseline="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there – and always - it was stressed that every participant in adolescents’ lives, - parents, teachers, coaches, cops, need to work together in order to succeed in fighting substance use.</a:t>
            </a:r>
            <a:endParaRPr lang="is-IS" sz="1200" kern="1200" dirty="0" smtClean="0">
              <a:solidFill>
                <a:schemeClr val="tx1"/>
              </a:solidFill>
              <a:effectLst/>
              <a:latin typeface="+mn-lt"/>
              <a:ea typeface="+mn-ea"/>
              <a:cs typeface="+mn-cs"/>
            </a:endParaRPr>
          </a:p>
          <a:p>
            <a:endParaRPr lang="is-IS" dirty="0"/>
          </a:p>
        </p:txBody>
      </p:sp>
      <p:sp>
        <p:nvSpPr>
          <p:cNvPr id="4" name="Slide Number Placeholder 3"/>
          <p:cNvSpPr>
            <a:spLocks noGrp="1"/>
          </p:cNvSpPr>
          <p:nvPr>
            <p:ph type="sldNum" sz="quarter" idx="10"/>
          </p:nvPr>
        </p:nvSpPr>
        <p:spPr/>
        <p:txBody>
          <a:bodyPr/>
          <a:lstStyle/>
          <a:p>
            <a:fld id="{9371CF71-E533-497D-84F6-9B8803931BC7}" type="slidenum">
              <a:rPr lang="en-GB" smtClean="0"/>
              <a:t>18</a:t>
            </a:fld>
            <a:endParaRPr lang="en-GB"/>
          </a:p>
        </p:txBody>
      </p:sp>
    </p:spTree>
    <p:extLst>
      <p:ext uri="{BB962C8B-B14F-4D97-AF65-F5344CB8AC3E}">
        <p14:creationId xmlns:p14="http://schemas.microsoft.com/office/powerpoint/2010/main" val="4015177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tide began to turn;/</a:t>
            </a:r>
          </a:p>
          <a:p>
            <a:endParaRPr lang="is-IS" dirty="0"/>
          </a:p>
        </p:txBody>
      </p:sp>
      <p:sp>
        <p:nvSpPr>
          <p:cNvPr id="4" name="Slide Number Placeholder 3"/>
          <p:cNvSpPr>
            <a:spLocks noGrp="1"/>
          </p:cNvSpPr>
          <p:nvPr>
            <p:ph type="sldNum" sz="quarter" idx="10"/>
          </p:nvPr>
        </p:nvSpPr>
        <p:spPr/>
        <p:txBody>
          <a:bodyPr/>
          <a:lstStyle/>
          <a:p>
            <a:fld id="{9371CF71-E533-497D-84F6-9B8803931BC7}" type="slidenum">
              <a:rPr lang="en-GB" smtClean="0"/>
              <a:t>19</a:t>
            </a:fld>
            <a:endParaRPr lang="en-GB"/>
          </a:p>
        </p:txBody>
      </p:sp>
    </p:spTree>
    <p:extLst>
      <p:ext uri="{BB962C8B-B14F-4D97-AF65-F5344CB8AC3E}">
        <p14:creationId xmlns:p14="http://schemas.microsoft.com/office/powerpoint/2010/main" val="262880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The year is 1997; </a:t>
            </a:r>
            <a:endParaRPr lang="is-I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Saturday night in June; </a:t>
            </a:r>
            <a:endParaRPr lang="is-I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The clock is 3 AM; (don´t be fooled by the daylight – an Icelandic summer night). </a:t>
            </a:r>
            <a:endParaRPr lang="is-I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Downtown Reykjavik is full of adolescents – intoxicated adolescents. </a:t>
            </a:r>
            <a:endParaRPr lang="is-IS" sz="1600" kern="1200" dirty="0" smtClean="0">
              <a:solidFill>
                <a:schemeClr val="tx1"/>
              </a:solidFill>
              <a:effectLst/>
              <a:latin typeface="+mn-lt"/>
              <a:ea typeface="+mn-ea"/>
              <a:cs typeface="+mn-cs"/>
            </a:endParaRPr>
          </a:p>
          <a:p>
            <a:r>
              <a:rPr lang="en-US" sz="1600" dirty="0" smtClean="0"/>
              <a:t>At the time - over 40% of Icelandic adolescents have become drunk in the past 30 days. </a:t>
            </a:r>
          </a:p>
          <a:p>
            <a:endParaRPr lang="is-IS" sz="1600" dirty="0"/>
          </a:p>
        </p:txBody>
      </p:sp>
      <p:sp>
        <p:nvSpPr>
          <p:cNvPr id="4" name="Slide Number Placeholder 3"/>
          <p:cNvSpPr>
            <a:spLocks noGrp="1"/>
          </p:cNvSpPr>
          <p:nvPr>
            <p:ph type="sldNum" sz="quarter" idx="10"/>
          </p:nvPr>
        </p:nvSpPr>
        <p:spPr/>
        <p:txBody>
          <a:bodyPr/>
          <a:lstStyle/>
          <a:p>
            <a:fld id="{9371CF71-E533-497D-84F6-9B8803931BC7}" type="slidenum">
              <a:rPr lang="en-GB" smtClean="0"/>
              <a:t>2</a:t>
            </a:fld>
            <a:endParaRPr lang="en-GB"/>
          </a:p>
        </p:txBody>
      </p:sp>
    </p:spTree>
    <p:extLst>
      <p:ext uri="{BB962C8B-B14F-4D97-AF65-F5344CB8AC3E}">
        <p14:creationId xmlns:p14="http://schemas.microsoft.com/office/powerpoint/2010/main" val="3825060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Adolescents </a:t>
            </a:r>
            <a:r>
              <a:rPr lang="is-IS" sz="1200" kern="1200" dirty="0" smtClean="0">
                <a:solidFill>
                  <a:schemeClr val="tx1"/>
                </a:solidFill>
                <a:effectLst/>
                <a:latin typeface="+mn-lt"/>
                <a:ea typeface="+mn-ea"/>
                <a:cs typeface="+mn-cs"/>
              </a:rPr>
              <a:t>started spending more time with their parents both on weekends and working days. </a:t>
            </a:r>
          </a:p>
          <a:p>
            <a:endParaRPr lang="is-IS" dirty="0"/>
          </a:p>
        </p:txBody>
      </p:sp>
      <p:sp>
        <p:nvSpPr>
          <p:cNvPr id="4" name="Slide Number Placeholder 3"/>
          <p:cNvSpPr>
            <a:spLocks noGrp="1"/>
          </p:cNvSpPr>
          <p:nvPr>
            <p:ph type="sldNum" sz="quarter" idx="10"/>
          </p:nvPr>
        </p:nvSpPr>
        <p:spPr/>
        <p:txBody>
          <a:bodyPr/>
          <a:lstStyle/>
          <a:p>
            <a:fld id="{9371CF71-E533-497D-84F6-9B8803931BC7}" type="slidenum">
              <a:rPr lang="en-GB" smtClean="0"/>
              <a:t>20</a:t>
            </a:fld>
            <a:endParaRPr lang="en-GB"/>
          </a:p>
        </p:txBody>
      </p:sp>
    </p:spTree>
    <p:extLst>
      <p:ext uri="{BB962C8B-B14F-4D97-AF65-F5344CB8AC3E}">
        <p14:creationId xmlns:p14="http://schemas.microsoft.com/office/powerpoint/2010/main" val="617087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200" kern="1200" dirty="0" smtClean="0">
                <a:solidFill>
                  <a:schemeClr val="tx1"/>
                </a:solidFill>
                <a:effectLst/>
                <a:latin typeface="+mn-lt"/>
                <a:ea typeface="+mn-ea"/>
                <a:cs typeface="+mn-cs"/>
              </a:rPr>
              <a:t>Monitoring by parents increased– Adolescents coming home earlier in the evenings and parents know where</a:t>
            </a:r>
            <a:r>
              <a:rPr lang="is-IS" sz="1200" kern="1200" baseline="0" dirty="0" smtClean="0">
                <a:solidFill>
                  <a:schemeClr val="tx1"/>
                </a:solidFill>
                <a:effectLst/>
                <a:latin typeface="+mn-lt"/>
                <a:ea typeface="+mn-ea"/>
                <a:cs typeface="+mn-cs"/>
              </a:rPr>
              <a:t> they are in the evenings</a:t>
            </a:r>
            <a:r>
              <a:rPr lang="is-IS" sz="1200" kern="1200" dirty="0" smtClean="0">
                <a:solidFill>
                  <a:schemeClr val="tx1"/>
                </a:solidFill>
                <a:effectLst/>
                <a:latin typeface="+mn-lt"/>
                <a:ea typeface="+mn-ea"/>
                <a:cs typeface="+mn-cs"/>
              </a:rPr>
              <a:t> and they are getting more support from their parents.</a:t>
            </a:r>
            <a:endParaRPr lang="is-IS" dirty="0"/>
          </a:p>
        </p:txBody>
      </p:sp>
      <p:sp>
        <p:nvSpPr>
          <p:cNvPr id="4" name="Slide Number Placeholder 3"/>
          <p:cNvSpPr>
            <a:spLocks noGrp="1"/>
          </p:cNvSpPr>
          <p:nvPr>
            <p:ph type="sldNum" sz="quarter" idx="10"/>
          </p:nvPr>
        </p:nvSpPr>
        <p:spPr/>
        <p:txBody>
          <a:bodyPr/>
          <a:lstStyle/>
          <a:p>
            <a:fld id="{9371CF71-E533-497D-84F6-9B8803931BC7}" type="slidenum">
              <a:rPr lang="en-GB" smtClean="0"/>
              <a:t>21</a:t>
            </a:fld>
            <a:endParaRPr lang="en-GB"/>
          </a:p>
        </p:txBody>
      </p:sp>
    </p:spTree>
    <p:extLst>
      <p:ext uri="{BB962C8B-B14F-4D97-AF65-F5344CB8AC3E}">
        <p14:creationId xmlns:p14="http://schemas.microsoft.com/office/powerpoint/2010/main" val="1624692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200" kern="1200" dirty="0" smtClean="0">
                <a:solidFill>
                  <a:schemeClr val="tx1"/>
                </a:solidFill>
                <a:effectLst/>
                <a:latin typeface="+mn-lt"/>
                <a:ea typeface="+mn-ea"/>
                <a:cs typeface="+mn-cs"/>
              </a:rPr>
              <a:t>Likewise, participation in organized youth work and sport has increased and unsupervised gatherings are less frequent than before </a:t>
            </a:r>
          </a:p>
          <a:p>
            <a:endParaRPr lang="is-IS" dirty="0"/>
          </a:p>
        </p:txBody>
      </p:sp>
      <p:sp>
        <p:nvSpPr>
          <p:cNvPr id="4" name="Slide Number Placeholder 3"/>
          <p:cNvSpPr>
            <a:spLocks noGrp="1"/>
          </p:cNvSpPr>
          <p:nvPr>
            <p:ph type="sldNum" sz="quarter" idx="10"/>
          </p:nvPr>
        </p:nvSpPr>
        <p:spPr/>
        <p:txBody>
          <a:bodyPr/>
          <a:lstStyle/>
          <a:p>
            <a:fld id="{9371CF71-E533-497D-84F6-9B8803931BC7}" type="slidenum">
              <a:rPr lang="en-GB" smtClean="0"/>
              <a:t>22</a:t>
            </a:fld>
            <a:endParaRPr lang="en-GB"/>
          </a:p>
        </p:txBody>
      </p:sp>
    </p:spTree>
    <p:extLst>
      <p:ext uri="{BB962C8B-B14F-4D97-AF65-F5344CB8AC3E}">
        <p14:creationId xmlns:p14="http://schemas.microsoft.com/office/powerpoint/2010/main" val="3682816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substance use declined </a:t>
            </a:r>
            <a:endParaRPr lang="is-IS" dirty="0"/>
          </a:p>
        </p:txBody>
      </p:sp>
      <p:sp>
        <p:nvSpPr>
          <p:cNvPr id="4" name="Slide Number Placeholder 3"/>
          <p:cNvSpPr>
            <a:spLocks noGrp="1"/>
          </p:cNvSpPr>
          <p:nvPr>
            <p:ph type="sldNum" sz="quarter" idx="10"/>
          </p:nvPr>
        </p:nvSpPr>
        <p:spPr/>
        <p:txBody>
          <a:bodyPr/>
          <a:lstStyle/>
          <a:p>
            <a:fld id="{9371CF71-E533-497D-84F6-9B8803931BC7}" type="slidenum">
              <a:rPr lang="en-GB" smtClean="0"/>
              <a:t>24</a:t>
            </a:fld>
            <a:endParaRPr lang="en-GB"/>
          </a:p>
        </p:txBody>
      </p:sp>
    </p:spTree>
    <p:extLst>
      <p:ext uri="{BB962C8B-B14F-4D97-AF65-F5344CB8AC3E}">
        <p14:creationId xmlns:p14="http://schemas.microsoft.com/office/powerpoint/2010/main" val="2004729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371CF71-E533-497D-84F6-9B8803931BC7}" type="slidenum">
              <a:rPr lang="en-GB" smtClean="0"/>
              <a:t>25</a:t>
            </a:fld>
            <a:endParaRPr lang="en-GB"/>
          </a:p>
        </p:txBody>
      </p:sp>
    </p:spTree>
    <p:extLst>
      <p:ext uri="{BB962C8B-B14F-4D97-AF65-F5344CB8AC3E}">
        <p14:creationId xmlns:p14="http://schemas.microsoft.com/office/powerpoint/2010/main" val="3778303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371CF71-E533-497D-84F6-9B8803931BC7}" type="slidenum">
              <a:rPr lang="en-GB" smtClean="0"/>
              <a:t>26</a:t>
            </a:fld>
            <a:endParaRPr lang="en-GB"/>
          </a:p>
        </p:txBody>
      </p:sp>
    </p:spTree>
    <p:extLst>
      <p:ext uri="{BB962C8B-B14F-4D97-AF65-F5344CB8AC3E}">
        <p14:creationId xmlns:p14="http://schemas.microsoft.com/office/powerpoint/2010/main" val="140900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p:spPr>
        <p:txBody>
          <a:bodyPr/>
          <a:lstStyle/>
          <a:p>
            <a:fld id="{41B1EA07-A859-4C1C-B606-920BA6BD38BF}" type="slidenum">
              <a:rPr lang="en-US" smtClean="0">
                <a:solidFill>
                  <a:srgbClr val="000000"/>
                </a:solidFill>
                <a:cs typeface="Arial" charset="0"/>
              </a:rPr>
              <a:pPr/>
              <a:t>27</a:t>
            </a:fld>
            <a:endParaRPr lang="en-US" smtClean="0">
              <a:solidFill>
                <a:srgbClr val="000000"/>
              </a:solidFill>
              <a:cs typeface="Arial" charset="0"/>
            </a:endParaRPr>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xfrm>
            <a:off x="906357" y="5128596"/>
            <a:ext cx="4984962" cy="4857853"/>
          </a:xfr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the past years we have had an opportunity to work with colleagues in several cities in Europe; through the Youth in Europe program, where we are figuring out how we can make similar principles work in different places, - by mobilizing local societies – and creating circumstances that can influence the lives of adolescents in a positive way. </a:t>
            </a:r>
            <a:endParaRPr lang="is-IS" sz="1200" kern="1200" dirty="0" smtClean="0">
              <a:solidFill>
                <a:schemeClr val="tx1"/>
              </a:solidFill>
              <a:effectLst/>
              <a:latin typeface="+mn-lt"/>
              <a:ea typeface="+mn-ea"/>
              <a:cs typeface="+mn-cs"/>
            </a:endParaRPr>
          </a:p>
          <a:p>
            <a:pPr eaLnBrk="1" hangingPunct="1"/>
            <a:endParaRPr lang="en-GB" dirty="0" smtClean="0"/>
          </a:p>
          <a:p>
            <a:pPr eaLnBrk="1" hangingPunct="1"/>
            <a:r>
              <a:rPr lang="en-US" dirty="0" smtClean="0"/>
              <a:t>It turns out that the model is transferrable. </a:t>
            </a:r>
            <a:endParaRPr lang="en-GB" dirty="0" smtClean="0"/>
          </a:p>
        </p:txBody>
      </p:sp>
    </p:spTree>
    <p:extLst>
      <p:ext uri="{BB962C8B-B14F-4D97-AF65-F5344CB8AC3E}">
        <p14:creationId xmlns:p14="http://schemas.microsoft.com/office/powerpoint/2010/main" val="2773713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a:t>
            </a:r>
            <a:r>
              <a:rPr lang="is-IS" baseline="0" dirty="0" smtClean="0"/>
              <a:t> Riga – Different society – Same model – Similar results. </a:t>
            </a:r>
            <a:endParaRPr lang="is-IS" dirty="0"/>
          </a:p>
        </p:txBody>
      </p:sp>
      <p:sp>
        <p:nvSpPr>
          <p:cNvPr id="4" name="Slide Number Placeholder 3"/>
          <p:cNvSpPr>
            <a:spLocks noGrp="1"/>
          </p:cNvSpPr>
          <p:nvPr>
            <p:ph type="sldNum" sz="quarter" idx="10"/>
          </p:nvPr>
        </p:nvSpPr>
        <p:spPr/>
        <p:txBody>
          <a:bodyPr/>
          <a:lstStyle/>
          <a:p>
            <a:fld id="{9371CF71-E533-497D-84F6-9B8803931BC7}" type="slidenum">
              <a:rPr lang="en-GB" smtClean="0"/>
              <a:t>28</a:t>
            </a:fld>
            <a:endParaRPr lang="en-GB"/>
          </a:p>
        </p:txBody>
      </p:sp>
    </p:spTree>
    <p:extLst>
      <p:ext uri="{BB962C8B-B14F-4D97-AF65-F5344CB8AC3E}">
        <p14:creationId xmlns:p14="http://schemas.microsoft.com/office/powerpoint/2010/main" val="3687898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Dear colleagues;</a:t>
            </a:r>
            <a:endParaRPr lang="is-IS" sz="1200" kern="1200" dirty="0" smtClean="0">
              <a:solidFill>
                <a:schemeClr val="tx1"/>
              </a:solidFill>
              <a:effectLst/>
              <a:latin typeface="+mn-lt"/>
              <a:ea typeface="+mn-ea"/>
              <a:cs typeface="+mn-cs"/>
            </a:endParaRPr>
          </a:p>
          <a:p>
            <a:r>
              <a:rPr lang="is-IS" sz="1200" kern="1200" dirty="0" smtClean="0">
                <a:solidFill>
                  <a:schemeClr val="tx1"/>
                </a:solidFill>
                <a:effectLst/>
                <a:latin typeface="+mn-lt"/>
                <a:ea typeface="+mn-ea"/>
                <a:cs typeface="+mn-cs"/>
              </a:rPr>
              <a:t>Today our work is a joint European effort; we want it to become a joint global effort. </a:t>
            </a:r>
          </a:p>
          <a:p>
            <a:r>
              <a:rPr lang="is-IS" sz="1200" kern="1200" dirty="0" smtClean="0">
                <a:solidFill>
                  <a:schemeClr val="tx1"/>
                </a:solidFill>
                <a:effectLst/>
                <a:latin typeface="+mn-lt"/>
                <a:ea typeface="+mn-ea"/>
                <a:cs typeface="+mn-cs"/>
              </a:rPr>
              <a:t> </a:t>
            </a:r>
          </a:p>
          <a:p>
            <a:r>
              <a:rPr lang="is-IS" sz="1200" kern="1200" dirty="0" smtClean="0">
                <a:solidFill>
                  <a:schemeClr val="tx1"/>
                </a:solidFill>
                <a:effectLst/>
                <a:latin typeface="+mn-lt"/>
                <a:ea typeface="+mn-ea"/>
                <a:cs typeface="+mn-cs"/>
              </a:rPr>
              <a:t>In a world, where there are practically no cultural or </a:t>
            </a:r>
            <a:r>
              <a:rPr lang="en-US" sz="1200" kern="1200" dirty="0" smtClean="0">
                <a:solidFill>
                  <a:schemeClr val="tx1"/>
                </a:solidFill>
                <a:effectLst/>
                <a:latin typeface="+mn-lt"/>
                <a:ea typeface="+mn-ea"/>
                <a:cs typeface="+mn-cs"/>
              </a:rPr>
              <a:t>national boundaries anymore – AND cyberspace is without limits - teenagers are mobile in more than one sense of the word.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this kind of world, we know that it is </a:t>
            </a:r>
            <a:r>
              <a:rPr lang="en-US" sz="1200" b="1" kern="1200" dirty="0" smtClean="0">
                <a:solidFill>
                  <a:schemeClr val="tx1"/>
                </a:solidFill>
                <a:effectLst/>
                <a:latin typeface="+mn-lt"/>
                <a:ea typeface="+mn-ea"/>
                <a:cs typeface="+mn-cs"/>
              </a:rPr>
              <a:t>only</a:t>
            </a:r>
            <a:r>
              <a:rPr lang="en-US" sz="1200" kern="1200" dirty="0" smtClean="0">
                <a:solidFill>
                  <a:schemeClr val="tx1"/>
                </a:solidFill>
                <a:effectLst/>
                <a:latin typeface="+mn-lt"/>
                <a:ea typeface="+mn-ea"/>
                <a:cs typeface="+mn-cs"/>
              </a:rPr>
              <a:t> through joining forces, </a:t>
            </a:r>
            <a:r>
              <a:rPr lang="en-US" sz="1200" b="1" kern="1200" dirty="0" smtClean="0">
                <a:solidFill>
                  <a:schemeClr val="tx1"/>
                </a:solidFill>
                <a:effectLst/>
                <a:latin typeface="+mn-lt"/>
                <a:ea typeface="+mn-ea"/>
                <a:cs typeface="+mn-cs"/>
              </a:rPr>
              <a:t>by</a:t>
            </a:r>
            <a:r>
              <a:rPr lang="en-US" sz="1200" kern="1200" dirty="0" smtClean="0">
                <a:solidFill>
                  <a:schemeClr val="tx1"/>
                </a:solidFill>
                <a:effectLst/>
                <a:latin typeface="+mn-lt"/>
                <a:ea typeface="+mn-ea"/>
                <a:cs typeface="+mn-cs"/>
              </a:rPr>
              <a:t> learning from each other and basing our work on trustworthy research that we will succeed in fighting substance use. It is not an easy task</a:t>
            </a:r>
            <a:r>
              <a:rPr lang="en-US" sz="1200" kern="1200" smtClean="0">
                <a:solidFill>
                  <a:schemeClr val="tx1"/>
                </a:solidFill>
                <a:effectLst/>
                <a:latin typeface="+mn-lt"/>
                <a:ea typeface="+mn-ea"/>
                <a:cs typeface="+mn-cs"/>
              </a:rPr>
              <a:t>. But </a:t>
            </a:r>
            <a:r>
              <a:rPr lang="en-US" sz="1200" kern="1200" dirty="0" smtClean="0">
                <a:solidFill>
                  <a:schemeClr val="tx1"/>
                </a:solidFill>
                <a:effectLst/>
                <a:latin typeface="+mn-lt"/>
                <a:ea typeface="+mn-ea"/>
                <a:cs typeface="+mn-cs"/>
              </a:rPr>
              <a:t>based on research – we know it can be done.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 through single project solutions, - not one campaign - but more as a quiet revolution!</a:t>
            </a:r>
            <a:endParaRPr lang="is-IS" dirty="0" smtClean="0"/>
          </a:p>
          <a:p>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endParaRPr lang="is-IS" dirty="0"/>
          </a:p>
        </p:txBody>
      </p:sp>
      <p:sp>
        <p:nvSpPr>
          <p:cNvPr id="4" name="Slide Number Placeholder 3"/>
          <p:cNvSpPr>
            <a:spLocks noGrp="1"/>
          </p:cNvSpPr>
          <p:nvPr>
            <p:ph type="sldNum" sz="quarter" idx="10"/>
          </p:nvPr>
        </p:nvSpPr>
        <p:spPr/>
        <p:txBody>
          <a:bodyPr/>
          <a:lstStyle/>
          <a:p>
            <a:fld id="{9371CF71-E533-497D-84F6-9B8803931BC7}" type="slidenum">
              <a:rPr lang="en-GB" smtClean="0"/>
              <a:t>29</a:t>
            </a:fld>
            <a:endParaRPr lang="en-GB"/>
          </a:p>
        </p:txBody>
      </p:sp>
    </p:spTree>
    <p:extLst>
      <p:ext uri="{BB962C8B-B14F-4D97-AF65-F5344CB8AC3E}">
        <p14:creationId xmlns:p14="http://schemas.microsoft.com/office/powerpoint/2010/main" val="4071218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smtClean="0">
                <a:solidFill>
                  <a:schemeClr val="tx1"/>
                </a:solidFill>
                <a:effectLst/>
                <a:latin typeface="+mn-lt"/>
                <a:ea typeface="+mn-ea"/>
                <a:cs typeface="+mn-cs"/>
              </a:rPr>
              <a:t>Twenty years later; January 2017:</a:t>
            </a:r>
            <a:endParaRPr lang="is-IS" sz="1800" kern="1200" dirty="0" smtClean="0">
              <a:solidFill>
                <a:schemeClr val="tx1"/>
              </a:solidFill>
              <a:effectLst/>
              <a:latin typeface="+mn-lt"/>
              <a:ea typeface="+mn-ea"/>
              <a:cs typeface="+mn-cs"/>
            </a:endParaRPr>
          </a:p>
          <a:p>
            <a:r>
              <a:rPr lang="en-US" sz="1800" kern="1200" dirty="0" smtClean="0">
                <a:solidFill>
                  <a:schemeClr val="tx1"/>
                </a:solidFill>
                <a:effectLst/>
                <a:latin typeface="+mn-lt"/>
                <a:ea typeface="+mn-ea"/>
                <a:cs typeface="+mn-cs"/>
              </a:rPr>
              <a:t>Iceland makes the headlines in world news. </a:t>
            </a:r>
            <a:endParaRPr lang="is-IS" sz="1800" kern="1200" dirty="0" smtClean="0">
              <a:solidFill>
                <a:schemeClr val="tx1"/>
              </a:solidFill>
              <a:effectLst/>
              <a:latin typeface="+mn-lt"/>
              <a:ea typeface="+mn-ea"/>
              <a:cs typeface="+mn-cs"/>
            </a:endParaRPr>
          </a:p>
          <a:p>
            <a:r>
              <a:rPr lang="en-US" sz="1800" kern="1200" dirty="0" smtClean="0">
                <a:solidFill>
                  <a:schemeClr val="tx1"/>
                </a:solidFill>
                <a:effectLst/>
                <a:latin typeface="+mn-lt"/>
                <a:ea typeface="+mn-ea"/>
                <a:cs typeface="+mn-cs"/>
              </a:rPr>
              <a:t>How Iceland got teens to say no to drugs.  </a:t>
            </a:r>
          </a:p>
          <a:p>
            <a:endParaRPr lang="en-US" sz="18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want to tell you what happened in between those 2 time points; </a:t>
            </a:r>
          </a:p>
          <a:p>
            <a:endParaRPr lang="en-US" sz="18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story starts in 1997: </a:t>
            </a:r>
            <a:endParaRPr lang="is-IS" sz="1200" kern="1200" dirty="0" smtClean="0">
              <a:solidFill>
                <a:schemeClr val="tx1"/>
              </a:solidFill>
              <a:effectLst/>
              <a:latin typeface="+mn-lt"/>
              <a:ea typeface="+mn-ea"/>
              <a:cs typeface="+mn-cs"/>
            </a:endParaRPr>
          </a:p>
          <a:p>
            <a:endParaRPr lang="is-IS" sz="1800" kern="1200" dirty="0" smtClean="0">
              <a:solidFill>
                <a:schemeClr val="tx1"/>
              </a:solidFill>
              <a:effectLst/>
              <a:latin typeface="+mn-lt"/>
              <a:ea typeface="+mn-ea"/>
              <a:cs typeface="+mn-cs"/>
            </a:endParaRPr>
          </a:p>
          <a:p>
            <a:r>
              <a:rPr lang="en-US" sz="1800" kern="1200" dirty="0" smtClean="0">
                <a:solidFill>
                  <a:schemeClr val="tx1"/>
                </a:solidFill>
                <a:effectLst/>
                <a:latin typeface="+mn-lt"/>
                <a:ea typeface="+mn-ea"/>
                <a:cs typeface="+mn-cs"/>
              </a:rPr>
              <a:t> </a:t>
            </a:r>
            <a:endParaRPr lang="is-IS" sz="1800" kern="1200" dirty="0" smtClean="0">
              <a:solidFill>
                <a:schemeClr val="tx1"/>
              </a:solidFill>
              <a:effectLst/>
              <a:latin typeface="+mn-lt"/>
              <a:ea typeface="+mn-ea"/>
              <a:cs typeface="+mn-cs"/>
            </a:endParaRPr>
          </a:p>
          <a:p>
            <a:endParaRPr lang="is-IS" sz="1800" dirty="0"/>
          </a:p>
        </p:txBody>
      </p:sp>
      <p:sp>
        <p:nvSpPr>
          <p:cNvPr id="4" name="Slide Number Placeholder 3"/>
          <p:cNvSpPr>
            <a:spLocks noGrp="1"/>
          </p:cNvSpPr>
          <p:nvPr>
            <p:ph type="sldNum" sz="quarter" idx="10"/>
          </p:nvPr>
        </p:nvSpPr>
        <p:spPr/>
        <p:txBody>
          <a:bodyPr/>
          <a:lstStyle/>
          <a:p>
            <a:fld id="{FC8BD8E7-1312-41F3-99C4-6DA5AF891969}" type="slidenum">
              <a:rPr lang="en-US" smtClean="0"/>
              <a:t>3</a:t>
            </a:fld>
            <a:endParaRPr lang="en-US"/>
          </a:p>
        </p:txBody>
      </p:sp>
    </p:spTree>
    <p:extLst>
      <p:ext uri="{BB962C8B-B14F-4D97-AF65-F5344CB8AC3E}">
        <p14:creationId xmlns:p14="http://schemas.microsoft.com/office/powerpoint/2010/main" val="301275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42% of 15 year old adolescents have become drunk in the past 30 days.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23% are daily smokers.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17% have used hashish once or more in their lives.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I tell you – it was not as if nothing was being done. There were numerous prevention projects being carried out!</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Most of them focusing on educating adolescents about the negative sides of substance use, -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All having one thing in common; they were not based on data.</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None of them using research as a base for the work.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things were not right;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(Alcohol use, smoking and the use of other drugs was constantly rising among 15 and 16 year olds.)</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obviously needed a new strategy.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the time a visionary group of researchers, policy makers and practitioners working with children and adolescents decided to gather their strengths, try out a new approach and see whether it might be possible to reverse the negative, upward trend in substance use among young people.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project was called Youth in Iceland.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has 3 CORE ELEMENTS:</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endParaRPr lang="is-IS" dirty="0"/>
          </a:p>
        </p:txBody>
      </p:sp>
      <p:sp>
        <p:nvSpPr>
          <p:cNvPr id="4" name="Slide Number Placeholder 3"/>
          <p:cNvSpPr>
            <a:spLocks noGrp="1"/>
          </p:cNvSpPr>
          <p:nvPr>
            <p:ph type="sldNum" sz="quarter" idx="10"/>
          </p:nvPr>
        </p:nvSpPr>
        <p:spPr/>
        <p:txBody>
          <a:bodyPr/>
          <a:lstStyle/>
          <a:p>
            <a:fld id="{9371CF71-E533-497D-84F6-9B8803931BC7}" type="slidenum">
              <a:rPr lang="en-GB" smtClean="0"/>
              <a:t>4</a:t>
            </a:fld>
            <a:endParaRPr lang="en-GB"/>
          </a:p>
        </p:txBody>
      </p:sp>
    </p:spTree>
    <p:extLst>
      <p:ext uri="{BB962C8B-B14F-4D97-AF65-F5344CB8AC3E}">
        <p14:creationId xmlns:p14="http://schemas.microsoft.com/office/powerpoint/2010/main" val="1711899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Evidence! First and foremost – we need to understand what indeed we were dealing with; We need to understand young people – and the world they live in;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understand what predicts adolescent substance use – and use the evidence to strengthen the protective factors while minimizing the risk.</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Far too many policies and prevention efforts have been written and carried out with no or even negative results, since they were not based on understanding and knowledge of the people or issues they were supposed to affect.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They were not based on solid research.</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second core element; was using a community based approach; focusing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 changing the social circumstances of young people – within each community – neighborhood – city.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 trying to change all at once in a country, - but within a country focusing on cities/communities - and basing the work on research findings for each of these communities.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third key factor – was to create a dialogue between research, policy and practice. Getting each of these valuable parts out of their own comfort zones – and into a dialogue.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wanted to change what we believed looked too much like this: </a:t>
            </a:r>
            <a:endParaRPr lang="is-IS" sz="1200" kern="1200" dirty="0" smtClean="0">
              <a:solidFill>
                <a:schemeClr val="tx1"/>
              </a:solidFill>
              <a:effectLst/>
              <a:latin typeface="+mn-lt"/>
              <a:ea typeface="+mn-ea"/>
              <a:cs typeface="+mn-cs"/>
            </a:endParaRPr>
          </a:p>
          <a:p>
            <a:endParaRPr lang="is-IS" dirty="0"/>
          </a:p>
        </p:txBody>
      </p:sp>
      <p:sp>
        <p:nvSpPr>
          <p:cNvPr id="4" name="Slide Number Placeholder 3"/>
          <p:cNvSpPr>
            <a:spLocks noGrp="1"/>
          </p:cNvSpPr>
          <p:nvPr>
            <p:ph type="sldNum" sz="quarter" idx="10"/>
          </p:nvPr>
        </p:nvSpPr>
        <p:spPr/>
        <p:txBody>
          <a:bodyPr/>
          <a:lstStyle/>
          <a:p>
            <a:fld id="{9371CF71-E533-497D-84F6-9B8803931BC7}" type="slidenum">
              <a:rPr lang="en-GB" smtClean="0"/>
              <a:t>5</a:t>
            </a:fld>
            <a:endParaRPr lang="en-GB"/>
          </a:p>
        </p:txBody>
      </p:sp>
    </p:spTree>
    <p:extLst>
      <p:ext uri="{BB962C8B-B14F-4D97-AF65-F5344CB8AC3E}">
        <p14:creationId xmlns:p14="http://schemas.microsoft.com/office/powerpoint/2010/main" val="4071924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where research - policy - practice are three separate aspects; with scientists publishing their findings: not knowing, and often not caring much, whether they´d come of any use in society. </a:t>
            </a:r>
            <a:endParaRPr lang="is-IS" sz="1200" dirty="0" smtClean="0"/>
          </a:p>
          <a:p>
            <a:endParaRPr lang="is-IS" dirty="0"/>
          </a:p>
        </p:txBody>
      </p:sp>
      <p:sp>
        <p:nvSpPr>
          <p:cNvPr id="4" name="Slide Number Placeholder 3"/>
          <p:cNvSpPr>
            <a:spLocks noGrp="1"/>
          </p:cNvSpPr>
          <p:nvPr>
            <p:ph type="sldNum" sz="quarter" idx="10"/>
          </p:nvPr>
        </p:nvSpPr>
        <p:spPr/>
        <p:txBody>
          <a:bodyPr/>
          <a:lstStyle/>
          <a:p>
            <a:fld id="{9371CF71-E533-497D-84F6-9B8803931BC7}" type="slidenum">
              <a:rPr lang="en-GB" smtClean="0"/>
              <a:t>6</a:t>
            </a:fld>
            <a:endParaRPr lang="en-GB"/>
          </a:p>
        </p:txBody>
      </p:sp>
    </p:spTree>
    <p:extLst>
      <p:ext uri="{BB962C8B-B14F-4D97-AF65-F5344CB8AC3E}">
        <p14:creationId xmlns:p14="http://schemas.microsoft.com/office/powerpoint/2010/main" val="1644222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Into this; - where people combine their efforts and knowledge to create a system that can benefit young people.</a:t>
            </a:r>
            <a:endParaRPr lang="is-IS" sz="1200" kern="1200" dirty="0" smtClean="0">
              <a:solidFill>
                <a:schemeClr val="tx1"/>
              </a:solidFill>
              <a:effectLst/>
              <a:latin typeface="+mn-lt"/>
              <a:ea typeface="+mn-ea"/>
              <a:cs typeface="+mn-cs"/>
            </a:endParaRPr>
          </a:p>
          <a:p>
            <a:endParaRPr lang="is-IS" sz="2400" dirty="0"/>
          </a:p>
        </p:txBody>
      </p:sp>
      <p:sp>
        <p:nvSpPr>
          <p:cNvPr id="4" name="Slide Number Placeholder 3"/>
          <p:cNvSpPr>
            <a:spLocks noGrp="1"/>
          </p:cNvSpPr>
          <p:nvPr>
            <p:ph type="sldNum" sz="quarter" idx="10"/>
          </p:nvPr>
        </p:nvSpPr>
        <p:spPr/>
        <p:txBody>
          <a:bodyPr/>
          <a:lstStyle/>
          <a:p>
            <a:fld id="{9371CF71-E533-497D-84F6-9B8803931BC7}" type="slidenum">
              <a:rPr lang="en-GB" smtClean="0"/>
              <a:t>7</a:t>
            </a:fld>
            <a:endParaRPr lang="en-GB"/>
          </a:p>
        </p:txBody>
      </p:sp>
    </p:spTree>
    <p:extLst>
      <p:ext uri="{BB962C8B-B14F-4D97-AF65-F5344CB8AC3E}">
        <p14:creationId xmlns:p14="http://schemas.microsoft.com/office/powerpoint/2010/main" val="2499088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First and foremost – we needed to understand what indeed we were dealing with;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s-I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needed to understand young people – and the world they live in;</a:t>
            </a:r>
            <a:endParaRPr lang="is-IS" sz="1200" kern="1200" dirty="0" smtClean="0">
              <a:solidFill>
                <a:schemeClr val="tx1"/>
              </a:solidFill>
              <a:effectLst/>
              <a:latin typeface="+mn-lt"/>
              <a:ea typeface="+mn-ea"/>
              <a:cs typeface="+mn-cs"/>
            </a:endParaRPr>
          </a:p>
          <a:p>
            <a:endParaRPr lang="is-IS" dirty="0"/>
          </a:p>
        </p:txBody>
      </p:sp>
      <p:sp>
        <p:nvSpPr>
          <p:cNvPr id="4" name="Slide Number Placeholder 3"/>
          <p:cNvSpPr>
            <a:spLocks noGrp="1"/>
          </p:cNvSpPr>
          <p:nvPr>
            <p:ph type="sldNum" sz="quarter" idx="10"/>
          </p:nvPr>
        </p:nvSpPr>
        <p:spPr/>
        <p:txBody>
          <a:bodyPr/>
          <a:lstStyle/>
          <a:p>
            <a:fld id="{9371CF71-E533-497D-84F6-9B8803931BC7}" type="slidenum">
              <a:rPr lang="en-GB" smtClean="0"/>
              <a:t>8</a:t>
            </a:fld>
            <a:endParaRPr lang="en-GB"/>
          </a:p>
        </p:txBody>
      </p:sp>
    </p:spTree>
    <p:extLst>
      <p:ext uri="{BB962C8B-B14F-4D97-AF65-F5344CB8AC3E}">
        <p14:creationId xmlns:p14="http://schemas.microsoft.com/office/powerpoint/2010/main" val="4278952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mn-lt"/>
                <a:ea typeface="+mn-ea"/>
                <a:cs typeface="+mn-cs"/>
              </a:rPr>
              <a:t>So we started carrying out studies among young people, -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…and we studied and learned. A lot. </a:t>
            </a:r>
            <a:endParaRPr lang="en-US" dirty="0" smtClean="0"/>
          </a:p>
        </p:txBody>
      </p:sp>
      <p:sp>
        <p:nvSpPr>
          <p:cNvPr id="4" name="Slide Number Placeholder 3"/>
          <p:cNvSpPr>
            <a:spLocks noGrp="1"/>
          </p:cNvSpPr>
          <p:nvPr>
            <p:ph type="sldNum" sz="quarter" idx="10"/>
          </p:nvPr>
        </p:nvSpPr>
        <p:spPr/>
        <p:txBody>
          <a:bodyPr/>
          <a:lstStyle/>
          <a:p>
            <a:fld id="{9371CF71-E533-497D-84F6-9B8803931BC7}" type="slidenum">
              <a:rPr lang="en-GB" smtClean="0"/>
              <a:t>9</a:t>
            </a:fld>
            <a:endParaRPr lang="en-GB"/>
          </a:p>
        </p:txBody>
      </p:sp>
    </p:spTree>
    <p:extLst>
      <p:ext uri="{BB962C8B-B14F-4D97-AF65-F5344CB8AC3E}">
        <p14:creationId xmlns:p14="http://schemas.microsoft.com/office/powerpoint/2010/main" val="32798729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Rectangle 15"/>
          <p:cNvSpPr/>
          <p:nvPr userDrawn="1"/>
        </p:nvSpPr>
        <p:spPr>
          <a:xfrm>
            <a:off x="15" y="6334316"/>
            <a:ext cx="12188825" cy="6400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userDrawn="1"/>
        </p:nvSpPr>
        <p:spPr>
          <a:xfrm>
            <a:off x="3175" y="6330462"/>
            <a:ext cx="12188825" cy="5275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19" name="Slide Number Placeholder 5"/>
          <p:cNvSpPr>
            <a:spLocks noGrp="1"/>
          </p:cNvSpPr>
          <p:nvPr>
            <p:ph type="sldNum" sz="quarter" idx="4"/>
          </p:nvPr>
        </p:nvSpPr>
        <p:spPr>
          <a:xfrm>
            <a:off x="8746624"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0799" y="6330462"/>
            <a:ext cx="1428264" cy="525860"/>
          </a:xfrm>
          <a:prstGeom prst="rect">
            <a:avLst/>
          </a:prstGeom>
        </p:spPr>
      </p:pic>
      <p:sp>
        <p:nvSpPr>
          <p:cNvPr id="21" name="Rectangle 6"/>
          <p:cNvSpPr>
            <a:spLocks noChangeArrowheads="1"/>
          </p:cNvSpPr>
          <p:nvPr userDrawn="1"/>
        </p:nvSpPr>
        <p:spPr bwMode="auto">
          <a:xfrm>
            <a:off x="0" y="6508472"/>
            <a:ext cx="4143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is-IS" sz="1100" b="1" dirty="0">
                <a:solidFill>
                  <a:schemeClr val="bg1"/>
                </a:solidFill>
                <a:latin typeface="Arial" panose="020B0604020202020204" pitchFamily="34" charset="0"/>
              </a:rPr>
              <a:t>Icelandic Centre for Social Research and Analysis </a:t>
            </a:r>
            <a:endParaRPr lang="is-IS" altLang="is-IS" sz="11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963103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Rectangle 15"/>
          <p:cNvSpPr/>
          <p:nvPr userDrawn="1"/>
        </p:nvSpPr>
        <p:spPr>
          <a:xfrm>
            <a:off x="15" y="6334316"/>
            <a:ext cx="12188825" cy="6400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userDrawn="1"/>
        </p:nvSpPr>
        <p:spPr>
          <a:xfrm>
            <a:off x="3175" y="6330462"/>
            <a:ext cx="12188825" cy="5275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0799" y="6330462"/>
            <a:ext cx="1428264" cy="525860"/>
          </a:xfrm>
          <a:prstGeom prst="rect">
            <a:avLst/>
          </a:prstGeom>
        </p:spPr>
      </p:pic>
      <p:sp>
        <p:nvSpPr>
          <p:cNvPr id="21" name="Rectangle 6"/>
          <p:cNvSpPr>
            <a:spLocks noChangeArrowheads="1"/>
          </p:cNvSpPr>
          <p:nvPr userDrawn="1"/>
        </p:nvSpPr>
        <p:spPr bwMode="auto">
          <a:xfrm>
            <a:off x="0" y="6508472"/>
            <a:ext cx="4143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is-IS" sz="1100" b="1" dirty="0">
                <a:solidFill>
                  <a:schemeClr val="bg1"/>
                </a:solidFill>
                <a:latin typeface="Arial" panose="020B0604020202020204" pitchFamily="34" charset="0"/>
              </a:rPr>
              <a:t>Icelandic Centre for Social Research and Analysis </a:t>
            </a:r>
            <a:endParaRPr lang="is-IS" altLang="is-IS" sz="1100" b="1" dirty="0">
              <a:solidFill>
                <a:schemeClr val="bg1"/>
              </a:solidFill>
              <a:latin typeface="Arial" panose="020B0604020202020204" pitchFamily="34" charset="0"/>
            </a:endParaRPr>
          </a:p>
        </p:txBody>
      </p:sp>
      <p:sp>
        <p:nvSpPr>
          <p:cNvPr id="22" name="Slide Number Placeholder 5"/>
          <p:cNvSpPr>
            <a:spLocks noGrp="1"/>
          </p:cNvSpPr>
          <p:nvPr>
            <p:ph type="sldNum" sz="quarter" idx="4"/>
          </p:nvPr>
        </p:nvSpPr>
        <p:spPr>
          <a:xfrm>
            <a:off x="8746624"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8480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p:nvSpPr>
        <p:spPr>
          <a:xfrm>
            <a:off x="15" y="6334316"/>
            <a:ext cx="12188825" cy="6400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5" name="Rectangle 4"/>
          <p:cNvSpPr/>
          <p:nvPr userDrawn="1"/>
        </p:nvSpPr>
        <p:spPr>
          <a:xfrm>
            <a:off x="0" y="6320304"/>
            <a:ext cx="12192000" cy="53769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userDrawn="1"/>
        </p:nvSpPr>
        <p:spPr>
          <a:xfrm>
            <a:off x="15" y="6334316"/>
            <a:ext cx="12188825" cy="6400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userDrawn="1"/>
        </p:nvSpPr>
        <p:spPr>
          <a:xfrm>
            <a:off x="3175" y="6330462"/>
            <a:ext cx="12188825" cy="5275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0799" y="6330462"/>
            <a:ext cx="1428264" cy="525860"/>
          </a:xfrm>
          <a:prstGeom prst="rect">
            <a:avLst/>
          </a:prstGeom>
        </p:spPr>
      </p:pic>
      <p:sp>
        <p:nvSpPr>
          <p:cNvPr id="25" name="Rectangle 6"/>
          <p:cNvSpPr>
            <a:spLocks noChangeArrowheads="1"/>
          </p:cNvSpPr>
          <p:nvPr userDrawn="1"/>
        </p:nvSpPr>
        <p:spPr bwMode="auto">
          <a:xfrm>
            <a:off x="0" y="6508472"/>
            <a:ext cx="4143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is-IS" sz="1100" b="1" dirty="0">
                <a:solidFill>
                  <a:schemeClr val="bg1"/>
                </a:solidFill>
                <a:latin typeface="Arial" panose="020B0604020202020204" pitchFamily="34" charset="0"/>
              </a:rPr>
              <a:t>Icelandic Centre for Social Research and Analysis </a:t>
            </a:r>
            <a:endParaRPr lang="is-IS" altLang="is-IS" sz="1100" b="1" dirty="0">
              <a:solidFill>
                <a:schemeClr val="bg1"/>
              </a:solidFill>
              <a:latin typeface="Arial" panose="020B0604020202020204" pitchFamily="34" charset="0"/>
            </a:endParaRPr>
          </a:p>
        </p:txBody>
      </p:sp>
      <p:sp>
        <p:nvSpPr>
          <p:cNvPr id="26" name="Slide Number Placeholder 5"/>
          <p:cNvSpPr>
            <a:spLocks noGrp="1"/>
          </p:cNvSpPr>
          <p:nvPr>
            <p:ph type="sldNum" sz="quarter" idx="4"/>
          </p:nvPr>
        </p:nvSpPr>
        <p:spPr>
          <a:xfrm>
            <a:off x="8746624"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32219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0799" y="6330462"/>
            <a:ext cx="1428264" cy="525860"/>
          </a:xfrm>
          <a:prstGeom prst="rect">
            <a:avLst/>
          </a:prstGeom>
        </p:spPr>
      </p:pic>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0799" y="6342185"/>
            <a:ext cx="1428264" cy="525860"/>
          </a:xfrm>
          <a:prstGeom prst="rect">
            <a:avLst/>
          </a:prstGeom>
        </p:spPr>
      </p:pic>
      <p:sp>
        <p:nvSpPr>
          <p:cNvPr id="20" name="Rectangle 19"/>
          <p:cNvSpPr/>
          <p:nvPr userDrawn="1"/>
        </p:nvSpPr>
        <p:spPr>
          <a:xfrm>
            <a:off x="0" y="5100563"/>
            <a:ext cx="12321153" cy="1238243"/>
          </a:xfrm>
          <a:prstGeom prst="rect">
            <a:avLst/>
          </a:prstGeom>
          <a:solidFill>
            <a:schemeClr val="bg2">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15" y="6344361"/>
            <a:ext cx="12188825" cy="6400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userDrawn="1"/>
        </p:nvSpPr>
        <p:spPr>
          <a:xfrm>
            <a:off x="3175" y="6340507"/>
            <a:ext cx="12188825" cy="5275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Footer Placeholder 4"/>
          <p:cNvSpPr>
            <a:spLocks noGrp="1"/>
          </p:cNvSpPr>
          <p:nvPr>
            <p:ph type="ftr" sz="quarter" idx="3"/>
          </p:nvPr>
        </p:nvSpPr>
        <p:spPr>
          <a:xfrm>
            <a:off x="3686185" y="6469830"/>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0799" y="6340507"/>
            <a:ext cx="1428264" cy="525860"/>
          </a:xfrm>
          <a:prstGeom prst="rect">
            <a:avLst/>
          </a:prstGeom>
        </p:spPr>
      </p:pic>
      <p:sp>
        <p:nvSpPr>
          <p:cNvPr id="30" name="Rectangle 6"/>
          <p:cNvSpPr>
            <a:spLocks noChangeArrowheads="1"/>
          </p:cNvSpPr>
          <p:nvPr userDrawn="1"/>
        </p:nvSpPr>
        <p:spPr bwMode="auto">
          <a:xfrm>
            <a:off x="0" y="6508472"/>
            <a:ext cx="4143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is-IS" sz="1100" b="1" dirty="0">
                <a:solidFill>
                  <a:schemeClr val="bg1"/>
                </a:solidFill>
                <a:latin typeface="Arial" panose="020B0604020202020204" pitchFamily="34" charset="0"/>
              </a:rPr>
              <a:t>Icelandic Centre for Social Research and Analysis </a:t>
            </a:r>
            <a:endParaRPr lang="is-IS" altLang="is-IS" sz="1100" b="1" dirty="0">
              <a:solidFill>
                <a:schemeClr val="bg1"/>
              </a:solidFill>
              <a:latin typeface="Arial" panose="020B0604020202020204" pitchFamily="34" charset="0"/>
            </a:endParaRPr>
          </a:p>
        </p:txBody>
      </p:sp>
      <p:sp>
        <p:nvSpPr>
          <p:cNvPr id="31" name="Slide Number Placeholder 5"/>
          <p:cNvSpPr>
            <a:spLocks noGrp="1"/>
          </p:cNvSpPr>
          <p:nvPr>
            <p:ph type="sldNum" sz="quarter" idx="4"/>
          </p:nvPr>
        </p:nvSpPr>
        <p:spPr>
          <a:xfrm>
            <a:off x="8746624"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00662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7" name="Rectangle 6"/>
          <p:cNvSpPr/>
          <p:nvPr userDrawn="1"/>
        </p:nvSpPr>
        <p:spPr>
          <a:xfrm>
            <a:off x="0" y="6422681"/>
            <a:ext cx="12188825" cy="4572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0799" y="6342185"/>
            <a:ext cx="1428264" cy="525860"/>
          </a:xfrm>
          <a:prstGeom prst="rect">
            <a:avLst/>
          </a:prstGeom>
        </p:spPr>
      </p:pic>
      <p:sp>
        <p:nvSpPr>
          <p:cNvPr id="17" name="Rectangle 16"/>
          <p:cNvSpPr/>
          <p:nvPr userDrawn="1"/>
        </p:nvSpPr>
        <p:spPr>
          <a:xfrm>
            <a:off x="15" y="6334316"/>
            <a:ext cx="12188825" cy="6400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userDrawn="1"/>
        </p:nvSpPr>
        <p:spPr>
          <a:xfrm>
            <a:off x="3175" y="6330462"/>
            <a:ext cx="12188825" cy="5275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0799" y="6330462"/>
            <a:ext cx="1428264" cy="525860"/>
          </a:xfrm>
          <a:prstGeom prst="rect">
            <a:avLst/>
          </a:prstGeom>
        </p:spPr>
      </p:pic>
      <p:sp>
        <p:nvSpPr>
          <p:cNvPr id="22" name="Rectangle 6"/>
          <p:cNvSpPr>
            <a:spLocks noChangeArrowheads="1"/>
          </p:cNvSpPr>
          <p:nvPr userDrawn="1"/>
        </p:nvSpPr>
        <p:spPr bwMode="auto">
          <a:xfrm>
            <a:off x="0" y="6508472"/>
            <a:ext cx="4143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is-IS" sz="1100" b="1" dirty="0">
                <a:solidFill>
                  <a:schemeClr val="bg1"/>
                </a:solidFill>
                <a:latin typeface="Arial" panose="020B0604020202020204" pitchFamily="34" charset="0"/>
              </a:rPr>
              <a:t>Icelandic Centre for Social Research and Analysis </a:t>
            </a:r>
            <a:endParaRPr lang="is-IS" altLang="is-IS" sz="1100" b="1" dirty="0">
              <a:solidFill>
                <a:schemeClr val="bg1"/>
              </a:solidFill>
              <a:latin typeface="Arial" panose="020B0604020202020204" pitchFamily="34" charset="0"/>
            </a:endParaRPr>
          </a:p>
        </p:txBody>
      </p:sp>
      <p:sp>
        <p:nvSpPr>
          <p:cNvPr id="23" name="Slide Number Placeholder 5"/>
          <p:cNvSpPr>
            <a:spLocks noGrp="1"/>
          </p:cNvSpPr>
          <p:nvPr>
            <p:ph type="sldNum" sz="quarter" idx="4"/>
          </p:nvPr>
        </p:nvSpPr>
        <p:spPr>
          <a:xfrm>
            <a:off x="8746624"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7251265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Picture Placeholder 2"/>
          <p:cNvSpPr>
            <a:spLocks noGrp="1"/>
          </p:cNvSpPr>
          <p:nvPr>
            <p:ph type="pic" idx="13"/>
          </p:nvPr>
        </p:nvSpPr>
        <p:spPr>
          <a:xfrm>
            <a:off x="5893771" y="0"/>
            <a:ext cx="6368787" cy="6356350"/>
          </a:xfrm>
          <a:ln>
            <a:noFill/>
          </a:ln>
        </p:spPr>
        <p:style>
          <a:lnRef idx="2">
            <a:schemeClr val="accent6"/>
          </a:lnRef>
          <a:fillRef idx="1">
            <a:schemeClr val="lt1"/>
          </a:fillRef>
          <a:effectRef idx="0">
            <a:schemeClr val="accent6"/>
          </a:effectRef>
          <a:fontRef idx="none"/>
        </p:style>
        <p:txBody>
          <a:bodyPr>
            <a:normAutofit/>
          </a:bodyPr>
          <a:lstStyle>
            <a:lvl1pPr marL="0" indent="0" algn="ctr">
              <a:spcBef>
                <a:spcPts val="3000"/>
              </a:spcBef>
              <a:buNone/>
              <a:defRPr sz="1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dirty="0" smtClean="0"/>
          </a:p>
          <a:p>
            <a:endParaRPr lang="is-IS" dirty="0" smtClean="0"/>
          </a:p>
          <a:p>
            <a:endParaRPr lang="is-IS" dirty="0" smtClean="0"/>
          </a:p>
          <a:p>
            <a:endParaRPr lang="is-IS" dirty="0" smtClean="0"/>
          </a:p>
          <a:p>
            <a:r>
              <a:rPr lang="is-IS" dirty="0" smtClean="0"/>
              <a:t>Drag picture to </a:t>
            </a:r>
          </a:p>
          <a:p>
            <a:r>
              <a:rPr lang="is-IS" dirty="0" smtClean="0"/>
              <a:t>placeholder </a:t>
            </a:r>
          </a:p>
          <a:p>
            <a:endParaRPr lang="is-IS" dirty="0" smtClean="0"/>
          </a:p>
        </p:txBody>
      </p:sp>
      <p:sp>
        <p:nvSpPr>
          <p:cNvPr id="2" name="Title 1"/>
          <p:cNvSpPr>
            <a:spLocks noGrp="1"/>
          </p:cNvSpPr>
          <p:nvPr>
            <p:ph type="title"/>
          </p:nvPr>
        </p:nvSpPr>
        <p:spPr>
          <a:xfrm>
            <a:off x="303981" y="1238250"/>
            <a:ext cx="5478753" cy="977900"/>
          </a:xfrm>
        </p:spPr>
        <p:txBody>
          <a:bodyPr anchor="b"/>
          <a:lstStyle>
            <a:lvl1pPr>
              <a:defRPr sz="2400" b="0" cap="none"/>
            </a:lvl1pPr>
          </a:lstStyle>
          <a:p>
            <a:r>
              <a:rPr lang="is-IS" dirty="0" smtClean="0"/>
              <a:t>Click to edit Master</a:t>
            </a:r>
            <a:endParaRPr lang="en-US" dirty="0"/>
          </a:p>
        </p:txBody>
      </p:sp>
      <p:sp>
        <p:nvSpPr>
          <p:cNvPr id="10" name="Content Placeholder 2"/>
          <p:cNvSpPr>
            <a:spLocks noGrp="1"/>
          </p:cNvSpPr>
          <p:nvPr>
            <p:ph idx="1"/>
          </p:nvPr>
        </p:nvSpPr>
        <p:spPr>
          <a:xfrm>
            <a:off x="320087" y="2374901"/>
            <a:ext cx="4488980" cy="3606801"/>
          </a:xfrm>
        </p:spPr>
        <p:txBody>
          <a:bodyPr wrap="square">
            <a:normAutofit/>
          </a:bodyPr>
          <a:lstStyle>
            <a:lvl1pPr>
              <a:defRPr sz="1400"/>
            </a:lvl1pPr>
            <a:lvl2pPr>
              <a:defRPr sz="1400"/>
            </a:lvl2pPr>
            <a:lvl3pPr>
              <a:defRPr sz="1400"/>
            </a:lvl3pPr>
            <a:lvl4pPr>
              <a:defRPr sz="1400"/>
            </a:lvl4pPr>
            <a:lvl5pPr>
              <a:defRPr sz="1400"/>
            </a:lvl5pPr>
          </a:lstStyle>
          <a:p>
            <a:pPr lvl="0"/>
            <a:r>
              <a:rPr lang="is-IS" dirty="0" smtClean="0"/>
              <a:t>Click to edit Master text styles</a:t>
            </a:r>
          </a:p>
          <a:p>
            <a:pPr lvl="1"/>
            <a:r>
              <a:rPr lang="is-IS" dirty="0" smtClean="0"/>
              <a:t>Second level</a:t>
            </a:r>
          </a:p>
          <a:p>
            <a:pPr lvl="2"/>
            <a:r>
              <a:rPr lang="is-IS" dirty="0" smtClean="0"/>
              <a:t>Third level</a:t>
            </a:r>
          </a:p>
          <a:p>
            <a:pPr lvl="3"/>
            <a:r>
              <a:rPr lang="is-IS" dirty="0" smtClean="0"/>
              <a:t>Fourth level</a:t>
            </a:r>
          </a:p>
          <a:p>
            <a:pPr lvl="4"/>
            <a:r>
              <a:rPr lang="is-IS" dirty="0" smtClean="0"/>
              <a:t>Fifth level</a:t>
            </a:r>
            <a:endParaRPr lang="en-US" dirty="0"/>
          </a:p>
        </p:txBody>
      </p:sp>
      <p:sp>
        <p:nvSpPr>
          <p:cNvPr id="11" name="Rectangle 10"/>
          <p:cNvSpPr/>
          <p:nvPr userDrawn="1"/>
        </p:nvSpPr>
        <p:spPr>
          <a:xfrm>
            <a:off x="15" y="6334316"/>
            <a:ext cx="12188825" cy="6400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userDrawn="1"/>
        </p:nvSpPr>
        <p:spPr>
          <a:xfrm>
            <a:off x="3175" y="6330462"/>
            <a:ext cx="12188825" cy="5275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0799" y="6330462"/>
            <a:ext cx="1428264" cy="525860"/>
          </a:xfrm>
          <a:prstGeom prst="rect">
            <a:avLst/>
          </a:prstGeom>
        </p:spPr>
      </p:pic>
      <p:sp>
        <p:nvSpPr>
          <p:cNvPr id="19" name="Rectangle 6"/>
          <p:cNvSpPr>
            <a:spLocks noChangeArrowheads="1"/>
          </p:cNvSpPr>
          <p:nvPr userDrawn="1"/>
        </p:nvSpPr>
        <p:spPr bwMode="auto">
          <a:xfrm>
            <a:off x="0" y="6508472"/>
            <a:ext cx="4143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is-IS" sz="1100" b="1" dirty="0">
                <a:solidFill>
                  <a:schemeClr val="bg1"/>
                </a:solidFill>
                <a:latin typeface="Arial" panose="020B0604020202020204" pitchFamily="34" charset="0"/>
              </a:rPr>
              <a:t>Icelandic Centre for Social Research and Analysis </a:t>
            </a:r>
            <a:endParaRPr lang="is-IS" altLang="is-IS" sz="11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62499665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a:xfrm>
            <a:off x="80956" y="5910288"/>
            <a:ext cx="1312025" cy="365125"/>
          </a:xfrm>
        </p:spPr>
        <p:txBody>
          <a:bodyPr/>
          <a:lstStyle>
            <a:lvl1pPr>
              <a:defRPr sz="3600"/>
            </a:lvl1pPr>
          </a:lstStyle>
          <a:p>
            <a:r>
              <a:rPr lang="en-US" dirty="0" smtClean="0"/>
              <a:t>1</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userDrawn="1"/>
        </p:nvSpPr>
        <p:spPr>
          <a:xfrm>
            <a:off x="15" y="6334316"/>
            <a:ext cx="12188825" cy="6400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userDrawn="1"/>
        </p:nvSpPr>
        <p:spPr>
          <a:xfrm>
            <a:off x="3175" y="6330462"/>
            <a:ext cx="12188825" cy="5275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0799" y="6330462"/>
            <a:ext cx="1428264" cy="525860"/>
          </a:xfrm>
          <a:prstGeom prst="rect">
            <a:avLst/>
          </a:prstGeom>
        </p:spPr>
      </p:pic>
      <p:sp>
        <p:nvSpPr>
          <p:cNvPr id="20" name="Rectangle 6"/>
          <p:cNvSpPr>
            <a:spLocks noChangeArrowheads="1"/>
          </p:cNvSpPr>
          <p:nvPr userDrawn="1"/>
        </p:nvSpPr>
        <p:spPr bwMode="auto">
          <a:xfrm>
            <a:off x="0" y="6508472"/>
            <a:ext cx="4143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is-IS" sz="1100" b="1" dirty="0">
                <a:solidFill>
                  <a:schemeClr val="bg1"/>
                </a:solidFill>
                <a:latin typeface="Arial" panose="020B0604020202020204" pitchFamily="34" charset="0"/>
              </a:rPr>
              <a:t>Icelandic Centre for Social Research and Analysis </a:t>
            </a:r>
            <a:endParaRPr lang="is-IS" altLang="is-IS" sz="1100" b="1" dirty="0">
              <a:solidFill>
                <a:schemeClr val="bg1"/>
              </a:solidFill>
              <a:latin typeface="Arial" panose="020B0604020202020204" pitchFamily="34" charset="0"/>
            </a:endParaRPr>
          </a:p>
        </p:txBody>
      </p:sp>
      <p:sp>
        <p:nvSpPr>
          <p:cNvPr id="21" name="Slide Number Placeholder 5"/>
          <p:cNvSpPr txBox="1">
            <a:spLocks/>
          </p:cNvSpPr>
          <p:nvPr userDrawn="1"/>
        </p:nvSpPr>
        <p:spPr>
          <a:xfrm>
            <a:off x="8746624" y="6459785"/>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71689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981" y="628861"/>
            <a:ext cx="5478753" cy="977900"/>
          </a:xfrm>
        </p:spPr>
        <p:txBody>
          <a:bodyPr anchor="b"/>
          <a:lstStyle>
            <a:lvl1pPr>
              <a:defRPr sz="2400" b="0" cap="none">
                <a:solidFill>
                  <a:schemeClr val="tx1"/>
                </a:solidFill>
              </a:defRPr>
            </a:lvl1pPr>
          </a:lstStyle>
          <a:p>
            <a:r>
              <a:rPr lang="is-IS" dirty="0" smtClean="0"/>
              <a:t>To click edit master</a:t>
            </a:r>
            <a:endParaRPr lang="en-US" dirty="0"/>
          </a:p>
        </p:txBody>
      </p:sp>
      <p:sp>
        <p:nvSpPr>
          <p:cNvPr id="10" name="Rectangle 9"/>
          <p:cNvSpPr/>
          <p:nvPr userDrawn="1"/>
        </p:nvSpPr>
        <p:spPr>
          <a:xfrm>
            <a:off x="0" y="6422681"/>
            <a:ext cx="12188825" cy="4572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0799" y="6342185"/>
            <a:ext cx="1428264" cy="525860"/>
          </a:xfrm>
          <a:prstGeom prst="rect">
            <a:avLst/>
          </a:prstGeom>
        </p:spPr>
      </p:pic>
      <p:sp>
        <p:nvSpPr>
          <p:cNvPr id="14" name="Rectangle 13"/>
          <p:cNvSpPr/>
          <p:nvPr userDrawn="1"/>
        </p:nvSpPr>
        <p:spPr>
          <a:xfrm>
            <a:off x="15" y="6334316"/>
            <a:ext cx="12188825" cy="6400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userDrawn="1"/>
        </p:nvSpPr>
        <p:spPr>
          <a:xfrm>
            <a:off x="3175" y="6330462"/>
            <a:ext cx="12188825" cy="5275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0799" y="6330462"/>
            <a:ext cx="1428264" cy="525860"/>
          </a:xfrm>
          <a:prstGeom prst="rect">
            <a:avLst/>
          </a:prstGeom>
        </p:spPr>
      </p:pic>
      <p:sp>
        <p:nvSpPr>
          <p:cNvPr id="18" name="Rectangle 6"/>
          <p:cNvSpPr>
            <a:spLocks noChangeArrowheads="1"/>
          </p:cNvSpPr>
          <p:nvPr userDrawn="1"/>
        </p:nvSpPr>
        <p:spPr bwMode="auto">
          <a:xfrm>
            <a:off x="0" y="6508472"/>
            <a:ext cx="4143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is-IS" sz="1100" b="1" dirty="0">
                <a:solidFill>
                  <a:schemeClr val="bg1"/>
                </a:solidFill>
                <a:latin typeface="Arial" panose="020B0604020202020204" pitchFamily="34" charset="0"/>
              </a:rPr>
              <a:t>Icelandic Centre for Social Research and Analysis </a:t>
            </a:r>
            <a:endParaRPr lang="is-IS" altLang="is-IS" sz="1100" b="1" dirty="0">
              <a:solidFill>
                <a:schemeClr val="bg1"/>
              </a:solidFill>
              <a:latin typeface="Arial" panose="020B0604020202020204" pitchFamily="34" charset="0"/>
            </a:endParaRPr>
          </a:p>
        </p:txBody>
      </p:sp>
      <p:sp>
        <p:nvSpPr>
          <p:cNvPr id="19" name="Slide Number Placeholder 5"/>
          <p:cNvSpPr>
            <a:spLocks noGrp="1"/>
          </p:cNvSpPr>
          <p:nvPr>
            <p:ph type="sldNum" sz="quarter" idx="4"/>
          </p:nvPr>
        </p:nvSpPr>
        <p:spPr>
          <a:xfrm>
            <a:off x="8746624"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625331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34116"/>
            <a:ext cx="10058400" cy="1450757"/>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6422681"/>
            <a:ext cx="12188825" cy="4572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0799" y="6342185"/>
            <a:ext cx="1428264" cy="525860"/>
          </a:xfrm>
          <a:prstGeom prst="rect">
            <a:avLst/>
          </a:prstGeom>
        </p:spPr>
      </p:pic>
      <p:sp>
        <p:nvSpPr>
          <p:cNvPr id="11" name="Rectangle 10"/>
          <p:cNvSpPr/>
          <p:nvPr userDrawn="1"/>
        </p:nvSpPr>
        <p:spPr>
          <a:xfrm>
            <a:off x="15" y="6334316"/>
            <a:ext cx="12188825" cy="6400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userDrawn="1"/>
        </p:nvSpPr>
        <p:spPr>
          <a:xfrm>
            <a:off x="3175" y="6330462"/>
            <a:ext cx="12188825" cy="5275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0799" y="6330462"/>
            <a:ext cx="1428264" cy="525860"/>
          </a:xfrm>
          <a:prstGeom prst="rect">
            <a:avLst/>
          </a:prstGeom>
        </p:spPr>
      </p:pic>
      <p:sp>
        <p:nvSpPr>
          <p:cNvPr id="15" name="Rectangle 6"/>
          <p:cNvSpPr>
            <a:spLocks noChangeArrowheads="1"/>
          </p:cNvSpPr>
          <p:nvPr userDrawn="1"/>
        </p:nvSpPr>
        <p:spPr bwMode="auto">
          <a:xfrm>
            <a:off x="0" y="6508472"/>
            <a:ext cx="4143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is-IS" sz="1100" b="1" dirty="0">
                <a:solidFill>
                  <a:schemeClr val="bg1"/>
                </a:solidFill>
                <a:latin typeface="Arial" panose="020B0604020202020204" pitchFamily="34" charset="0"/>
              </a:rPr>
              <a:t>Icelandic Centre for Social Research and Analysis </a:t>
            </a:r>
            <a:endParaRPr lang="is-IS" altLang="is-IS" sz="1100" b="1" dirty="0">
              <a:solidFill>
                <a:schemeClr val="bg1"/>
              </a:solidFill>
              <a:latin typeface="Arial" panose="020B0604020202020204" pitchFamily="34" charset="0"/>
            </a:endParaRPr>
          </a:p>
        </p:txBody>
      </p:sp>
      <p:sp>
        <p:nvSpPr>
          <p:cNvPr id="16" name="Slide Number Placeholder 5"/>
          <p:cNvSpPr>
            <a:spLocks noGrp="1"/>
          </p:cNvSpPr>
          <p:nvPr>
            <p:ph type="sldNum" sz="quarter" idx="4"/>
          </p:nvPr>
        </p:nvSpPr>
        <p:spPr>
          <a:xfrm>
            <a:off x="8746624"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01837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5" y="6334316"/>
            <a:ext cx="12188825" cy="6400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userDrawn="1"/>
        </p:nvSpPr>
        <p:spPr>
          <a:xfrm>
            <a:off x="-232475" y="6330462"/>
            <a:ext cx="12424475" cy="5275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313898"/>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746624"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pic>
        <p:nvPicPr>
          <p:cNvPr id="10" name="Picture 9"/>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450799" y="6330462"/>
            <a:ext cx="1428264" cy="525860"/>
          </a:xfrm>
          <a:prstGeom prst="rect">
            <a:avLst/>
          </a:prstGeom>
        </p:spPr>
      </p:pic>
      <p:sp>
        <p:nvSpPr>
          <p:cNvPr id="17" name="Rectangle 6"/>
          <p:cNvSpPr>
            <a:spLocks noChangeArrowheads="1"/>
          </p:cNvSpPr>
          <p:nvPr userDrawn="1"/>
        </p:nvSpPr>
        <p:spPr bwMode="auto">
          <a:xfrm>
            <a:off x="0" y="6508472"/>
            <a:ext cx="4143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is-IS" sz="1100" b="1" dirty="0">
                <a:solidFill>
                  <a:schemeClr val="bg1"/>
                </a:solidFill>
                <a:latin typeface="Arial" panose="020B0604020202020204" pitchFamily="34" charset="0"/>
              </a:rPr>
              <a:t>Icelandic Centre for Social Research and Analysis </a:t>
            </a:r>
            <a:endParaRPr lang="is-IS" altLang="is-IS" sz="11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37314112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80" r:id="rId3"/>
    <p:sldLayoutId id="2147483682" r:id="rId4"/>
    <p:sldLayoutId id="2147483686" r:id="rId5"/>
    <p:sldLayoutId id="2147483687" r:id="rId6"/>
    <p:sldLayoutId id="2147483688" r:id="rId7"/>
    <p:sldLayoutId id="2147483689" r:id="rId8"/>
    <p:sldLayoutId id="2147483690" r:id="rId9"/>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2.png"/><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14.emf"/><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vmlDrawing" Target="../drawings/vmlDrawing4.vml"/><Relationship Id="rId5" Type="http://schemas.openxmlformats.org/officeDocument/2006/relationships/image" Target="../media/image15.emf"/><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vmlDrawing" Target="../drawings/vmlDrawing5.vml"/><Relationship Id="rId5" Type="http://schemas.openxmlformats.org/officeDocument/2006/relationships/image" Target="../media/image16.e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vmlDrawing" Target="../drawings/vmlDrawing6.vml"/><Relationship Id="rId5" Type="http://schemas.openxmlformats.org/officeDocument/2006/relationships/image" Target="../media/image20.emf"/><Relationship Id="rId4" Type="http://schemas.openxmlformats.org/officeDocument/2006/relationships/oleObject" Target="../embeddings/oleObject6.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vmlDrawing" Target="../drawings/vmlDrawing7.vml"/><Relationship Id="rId5" Type="http://schemas.openxmlformats.org/officeDocument/2006/relationships/image" Target="../media/image21.emf"/><Relationship Id="rId4" Type="http://schemas.openxmlformats.org/officeDocument/2006/relationships/oleObject" Target="../embeddings/oleObject7.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vmlDrawing" Target="../drawings/vmlDrawing8.vml"/><Relationship Id="rId5" Type="http://schemas.openxmlformats.org/officeDocument/2006/relationships/image" Target="../media/image22.emf"/><Relationship Id="rId4" Type="http://schemas.openxmlformats.org/officeDocument/2006/relationships/oleObject" Target="../embeddings/oleObject8.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4.xml"/><Relationship Id="rId1" Type="http://schemas.openxmlformats.org/officeDocument/2006/relationships/vmlDrawing" Target="../drawings/vmlDrawing9.vml"/><Relationship Id="rId4" Type="http://schemas.openxmlformats.org/officeDocument/2006/relationships/image" Target="../media/image23.emf"/></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tmp"/></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21857"/>
          <a:stretch/>
        </p:blipFill>
        <p:spPr>
          <a:xfrm>
            <a:off x="1" y="-10778"/>
            <a:ext cx="12280710" cy="6343340"/>
          </a:xfrm>
          <a:prstGeom prst="rect">
            <a:avLst/>
          </a:prstGeom>
        </p:spPr>
      </p:pic>
      <p:sp>
        <p:nvSpPr>
          <p:cNvPr id="8" name="Rectangle 7"/>
          <p:cNvSpPr/>
          <p:nvPr/>
        </p:nvSpPr>
        <p:spPr>
          <a:xfrm>
            <a:off x="0" y="3037668"/>
            <a:ext cx="8090115" cy="1853974"/>
          </a:xfrm>
          <a:prstGeom prst="rect">
            <a:avLst/>
          </a:prstGeom>
          <a:solidFill>
            <a:srgbClr val="FFFFFF">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idx="4294967295"/>
          </p:nvPr>
        </p:nvSpPr>
        <p:spPr>
          <a:xfrm>
            <a:off x="1100051" y="657352"/>
            <a:ext cx="7562686" cy="3566160"/>
          </a:xfrm>
        </p:spPr>
        <p:txBody>
          <a:bodyPr>
            <a:normAutofit/>
          </a:bodyPr>
          <a:lstStyle/>
          <a:p>
            <a:r>
              <a:rPr lang="en-US" sz="3000" dirty="0" smtClean="0">
                <a:solidFill>
                  <a:schemeClr val="tx1"/>
                </a:solidFill>
                <a:latin typeface="Calibri" panose="020F0502020204030204" pitchFamily="34" charset="0"/>
                <a:cs typeface="Aldhabi" panose="01000000000000000000" pitchFamily="2" charset="-78"/>
              </a:rPr>
              <a:t>Improving Lives for Youth based on Evidence</a:t>
            </a:r>
            <a:endParaRPr lang="en-US" sz="3000" dirty="0">
              <a:solidFill>
                <a:schemeClr val="tx1"/>
              </a:solidFill>
              <a:latin typeface="Calibri" panose="020F0502020204030204" pitchFamily="34" charset="0"/>
              <a:cs typeface="Aldhabi" panose="01000000000000000000" pitchFamily="2" charset="-78"/>
            </a:endParaRPr>
          </a:p>
        </p:txBody>
      </p:sp>
      <p:sp>
        <p:nvSpPr>
          <p:cNvPr id="3" name="Subtitle 2"/>
          <p:cNvSpPr>
            <a:spLocks noGrp="1"/>
          </p:cNvSpPr>
          <p:nvPr>
            <p:ph type="subTitle" idx="4294967295"/>
          </p:nvPr>
        </p:nvSpPr>
        <p:spPr>
          <a:xfrm>
            <a:off x="1134170" y="4170085"/>
            <a:ext cx="10058400" cy="1143000"/>
          </a:xfrm>
        </p:spPr>
        <p:txBody>
          <a:bodyPr/>
          <a:lstStyle/>
          <a:p>
            <a:r>
              <a:rPr lang="en-GB" sz="1800" b="1" dirty="0">
                <a:solidFill>
                  <a:schemeClr val="bg2">
                    <a:lumMod val="50000"/>
                  </a:schemeClr>
                </a:solidFill>
                <a:latin typeface="Calibri" panose="020F0502020204030204" pitchFamily="34" charset="0"/>
              </a:rPr>
              <a:t>PROFESSOR INGA DORA SIGFUSDOTTIR</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799" y="6330462"/>
            <a:ext cx="1428264" cy="525860"/>
          </a:xfrm>
          <a:prstGeom prst="rect">
            <a:avLst/>
          </a:prstGeom>
        </p:spPr>
      </p:pic>
    </p:spTree>
    <p:extLst>
      <p:ext uri="{BB962C8B-B14F-4D97-AF65-F5344CB8AC3E}">
        <p14:creationId xmlns:p14="http://schemas.microsoft.com/office/powerpoint/2010/main" val="36144623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idx="4294967295"/>
          </p:nvPr>
        </p:nvSpPr>
        <p:spPr>
          <a:xfrm>
            <a:off x="1127126" y="473075"/>
            <a:ext cx="8786745" cy="1143000"/>
          </a:xfrm>
        </p:spPr>
        <p:txBody>
          <a:bodyPr>
            <a:noAutofit/>
          </a:bodyPr>
          <a:lstStyle/>
          <a:p>
            <a:r>
              <a:rPr lang="en-US" altLang="is-IS" sz="2800" dirty="0"/>
              <a:t>Proportion of students in 10</a:t>
            </a:r>
            <a:r>
              <a:rPr lang="en-US" altLang="is-IS" sz="2800" baseline="30000" dirty="0"/>
              <a:t>th</a:t>
            </a:r>
            <a:r>
              <a:rPr lang="en-US" altLang="is-IS" sz="2800" dirty="0"/>
              <a:t> grade who have become drunk 10 times or more during last 12 months </a:t>
            </a:r>
            <a:br>
              <a:rPr lang="en-US" altLang="is-IS" sz="2800" dirty="0"/>
            </a:br>
            <a:r>
              <a:rPr lang="en-US" altLang="is-IS" sz="1800" dirty="0"/>
              <a:t>(ESPAD, </a:t>
            </a:r>
            <a:r>
              <a:rPr lang="en-US" altLang="is-IS" sz="1800" dirty="0">
                <a:solidFill>
                  <a:srgbClr val="FF0000"/>
                </a:solidFill>
              </a:rPr>
              <a:t>1995</a:t>
            </a:r>
            <a:r>
              <a:rPr lang="en-US" altLang="is-IS" sz="1800" dirty="0"/>
              <a:t>)</a:t>
            </a:r>
          </a:p>
        </p:txBody>
      </p:sp>
      <p:graphicFrame>
        <p:nvGraphicFramePr>
          <p:cNvPr id="16387" name="Object 3"/>
          <p:cNvGraphicFramePr>
            <a:graphicFrameLocks noGrp="1" noChangeAspect="1"/>
          </p:cNvGraphicFramePr>
          <p:nvPr>
            <p:ph idx="4294967295"/>
            <p:extLst>
              <p:ext uri="{D42A27DB-BD31-4B8C-83A1-F6EECF244321}">
                <p14:modId xmlns:p14="http://schemas.microsoft.com/office/powerpoint/2010/main" val="3703156579"/>
              </p:ext>
            </p:extLst>
          </p:nvPr>
        </p:nvGraphicFramePr>
        <p:xfrm>
          <a:off x="888586" y="2066574"/>
          <a:ext cx="8840787" cy="4209020"/>
        </p:xfrm>
        <a:graphic>
          <a:graphicData uri="http://schemas.openxmlformats.org/presentationml/2006/ole">
            <mc:AlternateContent xmlns:mc="http://schemas.openxmlformats.org/markup-compatibility/2006">
              <mc:Choice xmlns:v="urn:schemas-microsoft-com:vml" Requires="v">
                <p:oleObj spid="_x0000_s32997" r:id="rId4" imgW="9102117" imgH="4334632" progId="Excel.Chart.8">
                  <p:embed/>
                </p:oleObj>
              </mc:Choice>
              <mc:Fallback>
                <p:oleObj r:id="rId4" imgW="9102117" imgH="4334632" progId="Excel.Char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586" y="2066574"/>
                        <a:ext cx="8840787" cy="4209020"/>
                      </a:xfrm>
                      <a:prstGeom prst="rect">
                        <a:avLst/>
                      </a:prstGeom>
                      <a:noFill/>
                      <a:ln>
                        <a:noFill/>
                      </a:ln>
                      <a:extLst/>
                    </p:spPr>
                  </p:pic>
                </p:oleObj>
              </mc:Fallback>
            </mc:AlternateContent>
          </a:graphicData>
        </a:graphic>
      </p:graphicFrame>
      <p:cxnSp>
        <p:nvCxnSpPr>
          <p:cNvPr id="4" name="Straight Connector 3"/>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3983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idx="4294967295"/>
          </p:nvPr>
        </p:nvSpPr>
        <p:spPr>
          <a:xfrm>
            <a:off x="1120398" y="618980"/>
            <a:ext cx="8524875" cy="1000125"/>
          </a:xfrm>
        </p:spPr>
        <p:txBody>
          <a:bodyPr>
            <a:noAutofit/>
          </a:bodyPr>
          <a:lstStyle/>
          <a:p>
            <a:r>
              <a:rPr lang="en-US" altLang="is-IS" sz="2800" dirty="0"/>
              <a:t>Proportion of students in 10</a:t>
            </a:r>
            <a:r>
              <a:rPr lang="en-US" altLang="is-IS" sz="2800" baseline="30000" dirty="0"/>
              <a:t>th</a:t>
            </a:r>
            <a:r>
              <a:rPr lang="en-US" altLang="is-IS" sz="2800" dirty="0"/>
              <a:t> grade who have had accidents or injuries related to alcohol use </a:t>
            </a:r>
            <a:br>
              <a:rPr lang="en-US" altLang="is-IS" sz="2800" dirty="0"/>
            </a:br>
            <a:r>
              <a:rPr lang="en-US" altLang="is-IS" sz="1800" dirty="0"/>
              <a:t>(ESPAD, </a:t>
            </a:r>
            <a:r>
              <a:rPr lang="en-US" altLang="is-IS" sz="1800" dirty="0">
                <a:solidFill>
                  <a:srgbClr val="FF0000"/>
                </a:solidFill>
              </a:rPr>
              <a:t>1995</a:t>
            </a:r>
            <a:r>
              <a:rPr lang="en-US" altLang="is-IS" sz="1800" dirty="0"/>
              <a:t>)</a:t>
            </a:r>
          </a:p>
        </p:txBody>
      </p:sp>
      <p:graphicFrame>
        <p:nvGraphicFramePr>
          <p:cNvPr id="18435" name="Object 3"/>
          <p:cNvGraphicFramePr>
            <a:graphicFrameLocks noGrp="1" noChangeAspect="1"/>
          </p:cNvGraphicFramePr>
          <p:nvPr>
            <p:ph idx="4294967295"/>
            <p:extLst>
              <p:ext uri="{D42A27DB-BD31-4B8C-83A1-F6EECF244321}">
                <p14:modId xmlns:p14="http://schemas.microsoft.com/office/powerpoint/2010/main" val="1628879419"/>
              </p:ext>
            </p:extLst>
          </p:nvPr>
        </p:nvGraphicFramePr>
        <p:xfrm>
          <a:off x="789853" y="1950228"/>
          <a:ext cx="8277105" cy="4426719"/>
        </p:xfrm>
        <a:graphic>
          <a:graphicData uri="http://schemas.openxmlformats.org/presentationml/2006/ole">
            <mc:AlternateContent xmlns:mc="http://schemas.openxmlformats.org/markup-compatibility/2006">
              <mc:Choice xmlns:v="urn:schemas-microsoft-com:vml" Requires="v">
                <p:oleObj spid="_x0000_s34022" r:id="rId4" imgW="8846063" imgH="4730906" progId="Excel.Chart.8">
                  <p:embed/>
                </p:oleObj>
              </mc:Choice>
              <mc:Fallback>
                <p:oleObj r:id="rId4" imgW="8846063" imgH="4730906" progId="Excel.Char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853" y="1950228"/>
                        <a:ext cx="8277105" cy="4426719"/>
                      </a:xfrm>
                      <a:prstGeom prst="rect">
                        <a:avLst/>
                      </a:prstGeom>
                      <a:noFill/>
                      <a:ln>
                        <a:noFill/>
                      </a:ln>
                      <a:extLst/>
                    </p:spPr>
                  </p:pic>
                </p:oleObj>
              </mc:Fallback>
            </mc:AlternateContent>
          </a:graphicData>
        </a:graphic>
      </p:graphicFrame>
      <p:cxnSp>
        <p:nvCxnSpPr>
          <p:cNvPr id="4" name="Straight Connector 3"/>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52524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97280" y="5074920"/>
            <a:ext cx="10113645" cy="822960"/>
          </a:xfrm>
        </p:spPr>
        <p:txBody>
          <a:bodyPr/>
          <a:lstStyle/>
          <a:p>
            <a:r>
              <a:rPr lang="en-GB" dirty="0">
                <a:latin typeface="+mn-lt"/>
              </a:rPr>
              <a:t>Substance use follows cohorts</a:t>
            </a:r>
          </a:p>
        </p:txBody>
      </p:sp>
      <p:sp>
        <p:nvSpPr>
          <p:cNvPr id="4" name="Text Placeholder 3"/>
          <p:cNvSpPr>
            <a:spLocks noGrp="1"/>
          </p:cNvSpPr>
          <p:nvPr>
            <p:ph type="body" sz="half" idx="4294967295"/>
          </p:nvPr>
        </p:nvSpPr>
        <p:spPr>
          <a:xfrm>
            <a:off x="1097280" y="5907024"/>
            <a:ext cx="10113264" cy="594360"/>
          </a:xfrm>
        </p:spPr>
        <p:txBody>
          <a:bodyPr/>
          <a:lstStyle/>
          <a:p>
            <a:r>
              <a:rPr lang="is-IS" dirty="0"/>
              <a:t>Sigfusdottir</a:t>
            </a:r>
            <a:r>
              <a:rPr lang="en-GB" dirty="0"/>
              <a:t> et al., 2011, </a:t>
            </a:r>
            <a:r>
              <a:rPr lang="en-GB" i="1" dirty="0"/>
              <a:t>Global Health Promotion</a:t>
            </a:r>
          </a:p>
        </p:txBody>
      </p:sp>
      <p:pic>
        <p:nvPicPr>
          <p:cNvPr id="33" name="Picture 32"/>
          <p:cNvPicPr>
            <a:picLocks noChangeAspect="1"/>
          </p:cNvPicPr>
          <p:nvPr/>
        </p:nvPicPr>
        <p:blipFill>
          <a:blip r:embed="rId3"/>
          <a:stretch>
            <a:fillRect/>
          </a:stretch>
        </p:blipFill>
        <p:spPr>
          <a:xfrm>
            <a:off x="515513" y="730458"/>
            <a:ext cx="9077731" cy="3993226"/>
          </a:xfrm>
          <a:prstGeom prst="rect">
            <a:avLst/>
          </a:prstGeom>
        </p:spPr>
      </p:pic>
    </p:spTree>
    <p:extLst>
      <p:ext uri="{BB962C8B-B14F-4D97-AF65-F5344CB8AC3E}">
        <p14:creationId xmlns:p14="http://schemas.microsoft.com/office/powerpoint/2010/main" val="26800894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97280" y="5074920"/>
            <a:ext cx="7208041" cy="1236980"/>
          </a:xfrm>
        </p:spPr>
        <p:txBody>
          <a:bodyPr/>
          <a:lstStyle/>
          <a:p>
            <a:r>
              <a:rPr lang="en-GB" sz="2800" dirty="0">
                <a:latin typeface="+mn-lt"/>
              </a:rPr>
              <a:t>Percentage of students in 9</a:t>
            </a:r>
            <a:r>
              <a:rPr lang="en-GB" sz="2800" baseline="30000" dirty="0">
                <a:latin typeface="+mn-lt"/>
              </a:rPr>
              <a:t>th</a:t>
            </a:r>
            <a:r>
              <a:rPr lang="en-GB" sz="2800" dirty="0">
                <a:latin typeface="+mn-lt"/>
              </a:rPr>
              <a:t> and 10</a:t>
            </a:r>
            <a:r>
              <a:rPr lang="en-GB" sz="2800" baseline="30000" dirty="0">
                <a:latin typeface="+mn-lt"/>
              </a:rPr>
              <a:t>th</a:t>
            </a:r>
            <a:r>
              <a:rPr lang="en-GB" sz="2800" dirty="0">
                <a:latin typeface="+mn-lt"/>
              </a:rPr>
              <a:t> grade who have become drunk in the last 30 days depending on if their friends become drunk one pr. month</a:t>
            </a:r>
          </a:p>
        </p:txBody>
      </p:sp>
      <p:graphicFrame>
        <p:nvGraphicFramePr>
          <p:cNvPr id="6" name="Picture Placeholder 5"/>
          <p:cNvGraphicFramePr>
            <a:graphicFrameLocks noGrp="1" noChangeAspect="1"/>
          </p:cNvGraphicFramePr>
          <p:nvPr>
            <p:ph type="pic" idx="4294967295"/>
            <p:extLst>
              <p:ext uri="{D42A27DB-BD31-4B8C-83A1-F6EECF244321}">
                <p14:modId xmlns:p14="http://schemas.microsoft.com/office/powerpoint/2010/main" val="3005775977"/>
              </p:ext>
            </p:extLst>
          </p:nvPr>
        </p:nvGraphicFramePr>
        <p:xfrm>
          <a:off x="884453" y="906206"/>
          <a:ext cx="7633694" cy="4111619"/>
        </p:xfrm>
        <a:graphic>
          <a:graphicData uri="http://schemas.openxmlformats.org/presentationml/2006/ole">
            <mc:AlternateContent xmlns:mc="http://schemas.openxmlformats.org/markup-compatibility/2006">
              <mc:Choice xmlns:v="urn:schemas-microsoft-com:vml" Requires="v">
                <p:oleObj spid="_x0000_s8520" name="Worksheet" r:id="rId4" imgW="5481888" imgH="2952750" progId="Excel.Sheet.8">
                  <p:embed/>
                </p:oleObj>
              </mc:Choice>
              <mc:Fallback>
                <p:oleObj name="Worksheet" r:id="rId4" imgW="5481888" imgH="2952750" progId="Excel.Sheet.8">
                  <p:embed/>
                  <p:pic>
                    <p:nvPicPr>
                      <p:cNvPr id="0" name=""/>
                      <p:cNvPicPr>
                        <a:picLocks noChangeAspect="1" noChangeArrowheads="1"/>
                      </p:cNvPicPr>
                      <p:nvPr/>
                    </p:nvPicPr>
                    <p:blipFill>
                      <a:blip r:embed="rId5"/>
                      <a:srcRect/>
                      <a:stretch>
                        <a:fillRect/>
                      </a:stretch>
                    </p:blipFill>
                    <p:spPr bwMode="auto">
                      <a:xfrm>
                        <a:off x="884453" y="906206"/>
                        <a:ext cx="7633694" cy="4111619"/>
                      </a:xfrm>
                      <a:prstGeom prst="rect">
                        <a:avLst/>
                      </a:prstGeom>
                      <a:noFill/>
                      <a:extLst/>
                    </p:spPr>
                  </p:pic>
                </p:oleObj>
              </mc:Fallback>
            </mc:AlternateContent>
          </a:graphicData>
        </a:graphic>
      </p:graphicFrame>
    </p:spTree>
    <p:extLst>
      <p:ext uri="{BB962C8B-B14F-4D97-AF65-F5344CB8AC3E}">
        <p14:creationId xmlns:p14="http://schemas.microsoft.com/office/powerpoint/2010/main" val="37824271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Picture Placeholder 5"/>
          <p:cNvGraphicFramePr>
            <a:graphicFrameLocks noGrp="1" noChangeAspect="1"/>
          </p:cNvGraphicFramePr>
          <p:nvPr>
            <p:ph type="pic" idx="4294967295"/>
            <p:extLst>
              <p:ext uri="{D42A27DB-BD31-4B8C-83A1-F6EECF244321}">
                <p14:modId xmlns:p14="http://schemas.microsoft.com/office/powerpoint/2010/main" val="211555641"/>
              </p:ext>
            </p:extLst>
          </p:nvPr>
        </p:nvGraphicFramePr>
        <p:xfrm>
          <a:off x="1077206" y="930145"/>
          <a:ext cx="8267257" cy="4087680"/>
        </p:xfrm>
        <a:graphic>
          <a:graphicData uri="http://schemas.openxmlformats.org/presentationml/2006/ole">
            <mc:AlternateContent xmlns:mc="http://schemas.openxmlformats.org/markup-compatibility/2006">
              <mc:Choice xmlns:v="urn:schemas-microsoft-com:vml" Requires="v">
                <p:oleObj spid="_x0000_s35045" name="Worksheet" r:id="rId4" imgW="5486400" imgH="2590800" progId="Excel.Sheet.8">
                  <p:embed/>
                </p:oleObj>
              </mc:Choice>
              <mc:Fallback>
                <p:oleObj name="Worksheet" r:id="rId4" imgW="5486400" imgH="2590800" progId="Excel.Sheet.8">
                  <p:embed/>
                  <p:pic>
                    <p:nvPicPr>
                      <p:cNvPr id="0" name=""/>
                      <p:cNvPicPr>
                        <a:picLocks noChangeAspect="1" noChangeArrowheads="1"/>
                      </p:cNvPicPr>
                      <p:nvPr/>
                    </p:nvPicPr>
                    <p:blipFill>
                      <a:blip r:embed="rId5"/>
                      <a:srcRect/>
                      <a:stretch>
                        <a:fillRect/>
                      </a:stretch>
                    </p:blipFill>
                    <p:spPr bwMode="auto">
                      <a:xfrm>
                        <a:off x="1077206" y="930145"/>
                        <a:ext cx="8267257" cy="4087680"/>
                      </a:xfrm>
                      <a:prstGeom prst="rect">
                        <a:avLst/>
                      </a:prstGeom>
                      <a:noFill/>
                      <a:extLst/>
                    </p:spPr>
                  </p:pic>
                </p:oleObj>
              </mc:Fallback>
            </mc:AlternateContent>
          </a:graphicData>
        </a:graphic>
      </p:graphicFrame>
      <p:sp>
        <p:nvSpPr>
          <p:cNvPr id="2" name="Title 1"/>
          <p:cNvSpPr>
            <a:spLocks noGrp="1"/>
          </p:cNvSpPr>
          <p:nvPr>
            <p:ph type="title" idx="4294967295"/>
          </p:nvPr>
        </p:nvSpPr>
        <p:spPr>
          <a:xfrm>
            <a:off x="1097280" y="5074920"/>
            <a:ext cx="7208041" cy="1236980"/>
          </a:xfrm>
        </p:spPr>
        <p:txBody>
          <a:bodyPr/>
          <a:lstStyle/>
          <a:p>
            <a:r>
              <a:rPr lang="en-GB" sz="2800" dirty="0">
                <a:latin typeface="+mn-lt"/>
              </a:rPr>
              <a:t>Percentage of students in 9</a:t>
            </a:r>
            <a:r>
              <a:rPr lang="en-GB" sz="2800" baseline="30000" dirty="0">
                <a:latin typeface="+mn-lt"/>
              </a:rPr>
              <a:t>th</a:t>
            </a:r>
            <a:r>
              <a:rPr lang="en-GB" sz="2800" dirty="0">
                <a:latin typeface="+mn-lt"/>
              </a:rPr>
              <a:t> and 10</a:t>
            </a:r>
            <a:r>
              <a:rPr lang="en-GB" sz="2800" baseline="30000" dirty="0">
                <a:latin typeface="+mn-lt"/>
              </a:rPr>
              <a:t>th</a:t>
            </a:r>
            <a:r>
              <a:rPr lang="en-GB" sz="2800" dirty="0">
                <a:latin typeface="+mn-lt"/>
              </a:rPr>
              <a:t> grade who smoke daily depending on if they practice sports</a:t>
            </a:r>
          </a:p>
        </p:txBody>
      </p:sp>
      <p:cxnSp>
        <p:nvCxnSpPr>
          <p:cNvPr id="17" name="Straight Arrow Connector 16"/>
          <p:cNvCxnSpPr/>
          <p:nvPr/>
        </p:nvCxnSpPr>
        <p:spPr>
          <a:xfrm>
            <a:off x="3777052" y="2038515"/>
            <a:ext cx="4114800" cy="92583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188785" y="915992"/>
            <a:ext cx="7829857" cy="369332"/>
          </a:xfrm>
          <a:prstGeom prst="rect">
            <a:avLst/>
          </a:prstGeom>
          <a:noFill/>
        </p:spPr>
        <p:txBody>
          <a:bodyPr wrap="square" rtlCol="0">
            <a:spAutoFit/>
          </a:bodyPr>
          <a:lstStyle/>
          <a:p>
            <a:r>
              <a:rPr lang="is-IS" dirty="0">
                <a:latin typeface="Arial" panose="020B0604020202020204" pitchFamily="34" charset="0"/>
                <a:cs typeface="Arial" panose="020B0604020202020204" pitchFamily="34" charset="0"/>
              </a:rPr>
              <a:t>Strong connection between smoking and participation in sports</a:t>
            </a:r>
          </a:p>
        </p:txBody>
      </p:sp>
      <p:sp>
        <p:nvSpPr>
          <p:cNvPr id="20" name="TextBox 19"/>
          <p:cNvSpPr txBox="1"/>
          <p:nvPr/>
        </p:nvSpPr>
        <p:spPr>
          <a:xfrm>
            <a:off x="938254" y="2639833"/>
            <a:ext cx="295274" cy="276999"/>
          </a:xfrm>
          <a:prstGeom prst="rect">
            <a:avLst/>
          </a:prstGeom>
          <a:noFill/>
        </p:spPr>
        <p:txBody>
          <a:bodyPr wrap="none" rtlCol="0">
            <a:spAutoFit/>
          </a:bodyPr>
          <a:lstStyle/>
          <a:p>
            <a:r>
              <a:rPr lang="is-IS" sz="1200" dirty="0"/>
              <a:t>%</a:t>
            </a:r>
            <a:endParaRPr lang="en-US" sz="1200" dirty="0"/>
          </a:p>
        </p:txBody>
      </p:sp>
    </p:spTree>
    <p:extLst>
      <p:ext uri="{BB962C8B-B14F-4D97-AF65-F5344CB8AC3E}">
        <p14:creationId xmlns:p14="http://schemas.microsoft.com/office/powerpoint/2010/main" val="28675856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81380" y="5264753"/>
            <a:ext cx="7297420" cy="1082737"/>
          </a:xfrm>
        </p:spPr>
        <p:txBody>
          <a:bodyPr>
            <a:normAutofit fontScale="90000"/>
          </a:bodyPr>
          <a:lstStyle/>
          <a:p>
            <a:r>
              <a:rPr lang="en-GB" sz="2800" dirty="0">
                <a:latin typeface="+mn-lt"/>
              </a:rPr>
              <a:t>Percentage of girls in 9</a:t>
            </a:r>
            <a:r>
              <a:rPr lang="en-GB" sz="2800" baseline="30000" dirty="0">
                <a:latin typeface="+mn-lt"/>
              </a:rPr>
              <a:t>th</a:t>
            </a:r>
            <a:r>
              <a:rPr lang="en-GB" sz="2800" dirty="0">
                <a:latin typeface="+mn-lt"/>
              </a:rPr>
              <a:t> and 10</a:t>
            </a:r>
            <a:r>
              <a:rPr lang="en-GB" sz="2800" baseline="30000" dirty="0">
                <a:latin typeface="+mn-lt"/>
              </a:rPr>
              <a:t>th</a:t>
            </a:r>
            <a:r>
              <a:rPr lang="en-GB" sz="2800" dirty="0">
                <a:latin typeface="+mn-lt"/>
              </a:rPr>
              <a:t> grade who have become drunk in the last 30 days depending on how much time they spend with parents</a:t>
            </a:r>
          </a:p>
        </p:txBody>
      </p:sp>
      <p:graphicFrame>
        <p:nvGraphicFramePr>
          <p:cNvPr id="6" name="Picture Placeholder 5"/>
          <p:cNvGraphicFramePr>
            <a:graphicFrameLocks noGrp="1" noChangeAspect="1"/>
          </p:cNvGraphicFramePr>
          <p:nvPr>
            <p:ph type="pic" idx="4294967295"/>
            <p:extLst>
              <p:ext uri="{D42A27DB-BD31-4B8C-83A1-F6EECF244321}">
                <p14:modId xmlns:p14="http://schemas.microsoft.com/office/powerpoint/2010/main" val="3019027018"/>
              </p:ext>
            </p:extLst>
          </p:nvPr>
        </p:nvGraphicFramePr>
        <p:xfrm>
          <a:off x="806857" y="679132"/>
          <a:ext cx="7371943" cy="4443713"/>
        </p:xfrm>
        <a:graphic>
          <a:graphicData uri="http://schemas.openxmlformats.org/presentationml/2006/ole">
            <mc:AlternateContent xmlns:mc="http://schemas.openxmlformats.org/markup-compatibility/2006">
              <mc:Choice xmlns:v="urn:schemas-microsoft-com:vml" Requires="v">
                <p:oleObj spid="_x0000_s36070" name="Worksheet" r:id="rId4" imgW="5648325" imgH="3028950" progId="Excel.Sheet.8">
                  <p:embed/>
                </p:oleObj>
              </mc:Choice>
              <mc:Fallback>
                <p:oleObj name="Worksheet" r:id="rId4" imgW="5648325" imgH="3028950" progId="Excel.Sheet.8">
                  <p:embed/>
                  <p:pic>
                    <p:nvPicPr>
                      <p:cNvPr id="0" name=""/>
                      <p:cNvPicPr>
                        <a:picLocks noChangeAspect="1" noChangeArrowheads="1"/>
                      </p:cNvPicPr>
                      <p:nvPr/>
                    </p:nvPicPr>
                    <p:blipFill>
                      <a:blip r:embed="rId5"/>
                      <a:srcRect/>
                      <a:stretch>
                        <a:fillRect/>
                      </a:stretch>
                    </p:blipFill>
                    <p:spPr bwMode="auto">
                      <a:xfrm>
                        <a:off x="806857" y="679132"/>
                        <a:ext cx="7371943" cy="4443713"/>
                      </a:xfrm>
                      <a:prstGeom prst="rect">
                        <a:avLst/>
                      </a:prstGeom>
                      <a:noFill/>
                      <a:extLst/>
                    </p:spPr>
                  </p:pic>
                </p:oleObj>
              </mc:Fallback>
            </mc:AlternateContent>
          </a:graphicData>
        </a:graphic>
      </p:graphicFrame>
      <p:sp>
        <p:nvSpPr>
          <p:cNvPr id="4" name="TextBox 3"/>
          <p:cNvSpPr txBox="1"/>
          <p:nvPr/>
        </p:nvSpPr>
        <p:spPr>
          <a:xfrm>
            <a:off x="2270688" y="1184582"/>
            <a:ext cx="7842352" cy="369332"/>
          </a:xfrm>
          <a:prstGeom prst="rect">
            <a:avLst/>
          </a:prstGeom>
          <a:noFill/>
        </p:spPr>
        <p:txBody>
          <a:bodyPr wrap="square" rtlCol="0">
            <a:spAutoFit/>
          </a:bodyPr>
          <a:lstStyle/>
          <a:p>
            <a:r>
              <a:rPr lang="is-IS" dirty="0">
                <a:latin typeface="Arial" panose="020B0604020202020204" pitchFamily="34" charset="0"/>
                <a:cs typeface="Arial" panose="020B0604020202020204" pitchFamily="34" charset="0"/>
              </a:rPr>
              <a:t>Strong connection between drinking alcohol and time spent with parents</a:t>
            </a:r>
          </a:p>
        </p:txBody>
      </p:sp>
      <p:cxnSp>
        <p:nvCxnSpPr>
          <p:cNvPr id="8" name="Straight Arrow Connector 7"/>
          <p:cNvCxnSpPr/>
          <p:nvPr/>
        </p:nvCxnSpPr>
        <p:spPr>
          <a:xfrm>
            <a:off x="3037840" y="2428695"/>
            <a:ext cx="4114800" cy="92583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6754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34423"/>
          <a:stretch/>
        </p:blipFill>
        <p:spPr>
          <a:xfrm>
            <a:off x="0" y="-1775695"/>
            <a:ext cx="12352324" cy="8100297"/>
          </a:xfrm>
          <a:prstGeom prst="rect">
            <a:avLst/>
          </a:prstGeom>
        </p:spPr>
      </p:pic>
      <p:sp>
        <p:nvSpPr>
          <p:cNvPr id="11" name="Rectangle 10"/>
          <p:cNvSpPr/>
          <p:nvPr/>
        </p:nvSpPr>
        <p:spPr>
          <a:xfrm>
            <a:off x="-86433" y="4814887"/>
            <a:ext cx="12438757" cy="1517131"/>
          </a:xfrm>
          <a:prstGeom prst="rect">
            <a:avLst/>
          </a:prstGeom>
          <a:solidFill>
            <a:srgbClr val="FFFFFF">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941232" y="5250642"/>
            <a:ext cx="1734770" cy="584775"/>
          </a:xfrm>
          <a:prstGeom prst="rect">
            <a:avLst/>
          </a:prstGeom>
        </p:spPr>
        <p:txBody>
          <a:bodyPr wrap="none">
            <a:spAutoFit/>
          </a:bodyPr>
          <a:lstStyle/>
          <a:p>
            <a:r>
              <a:rPr lang="en-GB" sz="3200" dirty="0" smtClean="0">
                <a:solidFill>
                  <a:schemeClr val="bg2">
                    <a:lumMod val="50000"/>
                  </a:schemeClr>
                </a:solidFill>
                <a:latin typeface="Arial" panose="020B0604020202020204" pitchFamily="34" charset="0"/>
                <a:cs typeface="Arial" panose="020B0604020202020204" pitchFamily="34" charset="0"/>
              </a:rPr>
              <a:t>ACTION</a:t>
            </a:r>
            <a:endParaRPr lang="en-GB" sz="320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7185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97280" y="34116"/>
            <a:ext cx="10058400" cy="1450757"/>
          </a:xfrm>
        </p:spPr>
        <p:txBody>
          <a:bodyPr>
            <a:normAutofit/>
          </a:bodyPr>
          <a:lstStyle/>
          <a:p>
            <a:r>
              <a:rPr lang="en-GB" sz="2800" dirty="0"/>
              <a:t>Policy based on research findings</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049996897"/>
              </p:ext>
            </p:extLst>
          </p:nvPr>
        </p:nvGraphicFramePr>
        <p:xfrm>
          <a:off x="0" y="2108200"/>
          <a:ext cx="9444037" cy="3595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a:spLocks noChangeArrowheads="1"/>
          </p:cNvSpPr>
          <p:nvPr/>
        </p:nvSpPr>
        <p:spPr bwMode="auto">
          <a:xfrm>
            <a:off x="2640112" y="3420368"/>
            <a:ext cx="2500313" cy="646331"/>
          </a:xfrm>
          <a:prstGeom prst="rect">
            <a:avLst/>
          </a:prstGeom>
          <a:noFill/>
          <a:ln w="9525">
            <a:noFill/>
            <a:miter lim="800000"/>
            <a:headEnd/>
            <a:tailEnd/>
          </a:ln>
        </p:spPr>
        <p:txBody>
          <a:bodyPr>
            <a:spAutoFit/>
          </a:bodyPr>
          <a:lstStyle/>
          <a:p>
            <a:pPr algn="ctr"/>
            <a:r>
              <a:rPr lang="is-IS" b="1" dirty="0">
                <a:latin typeface="Arial" charset="0"/>
              </a:rPr>
              <a:t>Organized Youth work</a:t>
            </a:r>
          </a:p>
        </p:txBody>
      </p:sp>
      <p:sp>
        <p:nvSpPr>
          <p:cNvPr id="7" name="TextBox 6"/>
          <p:cNvSpPr txBox="1">
            <a:spLocks noChangeArrowheads="1"/>
          </p:cNvSpPr>
          <p:nvPr/>
        </p:nvSpPr>
        <p:spPr bwMode="auto">
          <a:xfrm>
            <a:off x="5367089" y="1756979"/>
            <a:ext cx="3957638" cy="1477328"/>
          </a:xfrm>
          <a:prstGeom prst="rect">
            <a:avLst/>
          </a:prstGeom>
          <a:noFill/>
          <a:ln w="9525">
            <a:noFill/>
            <a:miter lim="800000"/>
            <a:headEnd/>
            <a:tailEnd/>
          </a:ln>
        </p:spPr>
        <p:txBody>
          <a:bodyPr>
            <a:spAutoFit/>
          </a:bodyPr>
          <a:lstStyle/>
          <a:p>
            <a:r>
              <a:rPr lang="is-IS" dirty="0"/>
              <a:t>	</a:t>
            </a:r>
            <a:r>
              <a:rPr lang="is-IS" dirty="0" err="1"/>
              <a:t>Time</a:t>
            </a:r>
            <a:r>
              <a:rPr lang="is-IS" dirty="0"/>
              <a:t> </a:t>
            </a:r>
            <a:r>
              <a:rPr lang="is-IS" dirty="0" err="1"/>
              <a:t>spent</a:t>
            </a:r>
            <a:r>
              <a:rPr lang="is-IS" dirty="0"/>
              <a:t> </a:t>
            </a:r>
            <a:r>
              <a:rPr lang="is-IS" dirty="0" err="1"/>
              <a:t>with</a:t>
            </a:r>
            <a:r>
              <a:rPr lang="is-IS" dirty="0"/>
              <a:t> </a:t>
            </a:r>
            <a:r>
              <a:rPr lang="is-IS" dirty="0" err="1"/>
              <a:t>parents</a:t>
            </a:r>
            <a:r>
              <a:rPr lang="is-IS" dirty="0"/>
              <a:t> </a:t>
            </a:r>
          </a:p>
          <a:p>
            <a:r>
              <a:rPr lang="is-IS" dirty="0"/>
              <a:t>	</a:t>
            </a:r>
            <a:r>
              <a:rPr lang="is-IS" dirty="0" err="1"/>
              <a:t>Support</a:t>
            </a:r>
            <a:endParaRPr lang="is-IS" dirty="0"/>
          </a:p>
          <a:p>
            <a:r>
              <a:rPr lang="is-IS" dirty="0"/>
              <a:t>	</a:t>
            </a:r>
            <a:r>
              <a:rPr lang="is-IS" dirty="0" smtClean="0"/>
              <a:t>Monitoring</a:t>
            </a:r>
          </a:p>
          <a:p>
            <a:r>
              <a:rPr lang="is-IS" dirty="0"/>
              <a:t>	</a:t>
            </a:r>
            <a:r>
              <a:rPr lang="is-IS" dirty="0" smtClean="0"/>
              <a:t>Caring and warmth</a:t>
            </a:r>
            <a:endParaRPr lang="is-IS" dirty="0"/>
          </a:p>
          <a:p>
            <a:r>
              <a:rPr lang="is-IS" dirty="0"/>
              <a:t>	</a:t>
            </a:r>
          </a:p>
        </p:txBody>
      </p:sp>
      <p:sp>
        <p:nvSpPr>
          <p:cNvPr id="8" name="TextBox 7"/>
          <p:cNvSpPr txBox="1">
            <a:spLocks noChangeArrowheads="1"/>
          </p:cNvSpPr>
          <p:nvPr/>
        </p:nvSpPr>
        <p:spPr bwMode="auto">
          <a:xfrm>
            <a:off x="6552158" y="3345723"/>
            <a:ext cx="2591842" cy="646331"/>
          </a:xfrm>
          <a:prstGeom prst="rect">
            <a:avLst/>
          </a:prstGeom>
          <a:noFill/>
          <a:ln w="9525">
            <a:noFill/>
            <a:miter lim="800000"/>
            <a:headEnd/>
            <a:tailEnd/>
          </a:ln>
        </p:spPr>
        <p:txBody>
          <a:bodyPr wrap="square">
            <a:spAutoFit/>
          </a:bodyPr>
          <a:lstStyle/>
          <a:p>
            <a:r>
              <a:rPr lang="is-IS" dirty="0"/>
              <a:t>Having friends that use drugs</a:t>
            </a:r>
          </a:p>
        </p:txBody>
      </p:sp>
      <p:sp>
        <p:nvSpPr>
          <p:cNvPr id="10" name="TextBox 9"/>
          <p:cNvSpPr txBox="1">
            <a:spLocks noChangeArrowheads="1"/>
          </p:cNvSpPr>
          <p:nvPr/>
        </p:nvSpPr>
        <p:spPr bwMode="auto">
          <a:xfrm>
            <a:off x="905896" y="2896477"/>
            <a:ext cx="2449513" cy="1200329"/>
          </a:xfrm>
          <a:prstGeom prst="rect">
            <a:avLst/>
          </a:prstGeom>
          <a:noFill/>
          <a:ln w="9525">
            <a:noFill/>
            <a:miter lim="800000"/>
            <a:headEnd/>
            <a:tailEnd/>
          </a:ln>
        </p:spPr>
        <p:txBody>
          <a:bodyPr>
            <a:spAutoFit/>
          </a:bodyPr>
          <a:lstStyle/>
          <a:p>
            <a:pPr algn="ctr"/>
            <a:r>
              <a:rPr lang="is-IS" dirty="0"/>
              <a:t>Sports</a:t>
            </a:r>
          </a:p>
          <a:p>
            <a:pPr algn="ctr"/>
            <a:r>
              <a:rPr lang="is-IS" dirty="0"/>
              <a:t>Extracurricular at school</a:t>
            </a:r>
          </a:p>
          <a:p>
            <a:pPr algn="ctr"/>
            <a:r>
              <a:rPr lang="is-IS" dirty="0"/>
              <a:t>Arts</a:t>
            </a:r>
          </a:p>
          <a:p>
            <a:pPr algn="ctr"/>
            <a:r>
              <a:rPr lang="is-IS" dirty="0"/>
              <a:t>Scout clubs</a:t>
            </a:r>
          </a:p>
        </p:txBody>
      </p:sp>
      <p:sp>
        <p:nvSpPr>
          <p:cNvPr id="12" name="TextBox 11"/>
          <p:cNvSpPr txBox="1">
            <a:spLocks noChangeArrowheads="1"/>
          </p:cNvSpPr>
          <p:nvPr/>
        </p:nvSpPr>
        <p:spPr bwMode="auto">
          <a:xfrm>
            <a:off x="5928181" y="5057557"/>
            <a:ext cx="2591842" cy="646331"/>
          </a:xfrm>
          <a:prstGeom prst="rect">
            <a:avLst/>
          </a:prstGeom>
          <a:noFill/>
          <a:ln w="9525">
            <a:noFill/>
            <a:miter lim="800000"/>
            <a:headEnd/>
            <a:tailEnd/>
          </a:ln>
        </p:spPr>
        <p:txBody>
          <a:bodyPr wrap="square">
            <a:spAutoFit/>
          </a:bodyPr>
          <a:lstStyle/>
          <a:p>
            <a:r>
              <a:rPr lang="is-IS" dirty="0"/>
              <a:t>Attending parties</a:t>
            </a:r>
          </a:p>
          <a:p>
            <a:r>
              <a:rPr lang="is-IS" dirty="0"/>
              <a:t>Spending time downtown</a:t>
            </a:r>
          </a:p>
        </p:txBody>
      </p:sp>
      <p:cxnSp>
        <p:nvCxnSpPr>
          <p:cNvPr id="11" name="Straight Connector 10"/>
          <p:cNvCxnSpPr/>
          <p:nvPr/>
        </p:nvCxnSpPr>
        <p:spPr>
          <a:xfrm>
            <a:off x="1193532" y="1547012"/>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84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1129084" y="81822"/>
            <a:ext cx="10058400" cy="1450757"/>
          </a:xfrm>
        </p:spPr>
        <p:txBody>
          <a:bodyPr>
            <a:normAutofit/>
          </a:bodyPr>
          <a:lstStyle/>
          <a:p>
            <a:pPr eaLnBrk="1" hangingPunct="1"/>
            <a:r>
              <a:rPr lang="en-US" altLang="is-IS" sz="2800" dirty="0"/>
              <a:t>A highly-publicized, annual “Prevention Day” was launched in 2007 by the President of Iceland, the goals of which were to:</a:t>
            </a:r>
            <a:endParaRPr lang="is-IS" altLang="is-IS" sz="2800" dirty="0"/>
          </a:p>
        </p:txBody>
      </p:sp>
      <p:sp>
        <p:nvSpPr>
          <p:cNvPr id="61443" name="Content Placeholder 2"/>
          <p:cNvSpPr>
            <a:spLocks noGrp="1"/>
          </p:cNvSpPr>
          <p:nvPr>
            <p:ph idx="1"/>
          </p:nvPr>
        </p:nvSpPr>
        <p:spPr>
          <a:xfrm>
            <a:off x="1176793" y="1845734"/>
            <a:ext cx="10058400" cy="4023360"/>
          </a:xfrm>
        </p:spPr>
        <p:txBody>
          <a:bodyPr/>
          <a:lstStyle/>
          <a:p>
            <a:pPr marL="0" indent="0">
              <a:lnSpc>
                <a:spcPct val="200000"/>
              </a:lnSpc>
              <a:buNone/>
            </a:pPr>
            <a:r>
              <a:rPr lang="is-IS" sz="2400" dirty="0"/>
              <a:t>One hour a day with </a:t>
            </a:r>
            <a:r>
              <a:rPr lang="is-IS" sz="2400" dirty="0" smtClean="0"/>
              <a:t>family</a:t>
            </a:r>
          </a:p>
          <a:p>
            <a:pPr marL="0" indent="0">
              <a:lnSpc>
                <a:spcPct val="200000"/>
              </a:lnSpc>
              <a:buNone/>
            </a:pPr>
            <a:r>
              <a:rPr lang="is-IS" sz="2400" dirty="0" smtClean="0"/>
              <a:t>Some </a:t>
            </a:r>
            <a:r>
              <a:rPr lang="is-IS" sz="2400" dirty="0"/>
              <a:t>organized sports and youth activities</a:t>
            </a:r>
          </a:p>
          <a:p>
            <a:pPr marL="0" indent="0">
              <a:lnSpc>
                <a:spcPct val="200000"/>
              </a:lnSpc>
              <a:buNone/>
            </a:pPr>
            <a:r>
              <a:rPr lang="is-IS" sz="2400" dirty="0" smtClean="0"/>
              <a:t>Wait </a:t>
            </a:r>
            <a:r>
              <a:rPr lang="is-IS" sz="2400" dirty="0"/>
              <a:t>to drink alcohol until 18 or later</a:t>
            </a:r>
          </a:p>
        </p:txBody>
      </p:sp>
      <p:pic>
        <p:nvPicPr>
          <p:cNvPr id="61445" name="Picture 4" descr="http://www.nordurthing.is/static/news/12257119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9439" y="4382024"/>
            <a:ext cx="197961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Box 7"/>
          <p:cNvSpPr txBox="1">
            <a:spLocks noChangeArrowheads="1"/>
          </p:cNvSpPr>
          <p:nvPr/>
        </p:nvSpPr>
        <p:spPr bwMode="auto">
          <a:xfrm>
            <a:off x="4427496" y="6459785"/>
            <a:ext cx="5111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lgn="r" eaLnBrk="1" hangingPunct="1">
              <a:spcBef>
                <a:spcPct val="0"/>
              </a:spcBef>
              <a:buClrTx/>
              <a:buFontTx/>
              <a:buNone/>
            </a:pPr>
            <a:r>
              <a:rPr lang="en-US" altLang="is-IS" sz="1400" dirty="0">
                <a:solidFill>
                  <a:schemeClr val="bg1">
                    <a:lumMod val="95000"/>
                  </a:schemeClr>
                </a:solidFill>
                <a:latin typeface="Arial" panose="020B0604020202020204" pitchFamily="34" charset="0"/>
              </a:rPr>
              <a:t>2014 ICSRA │ Reykjavik University</a:t>
            </a:r>
          </a:p>
        </p:txBody>
      </p:sp>
      <p:cxnSp>
        <p:nvCxnSpPr>
          <p:cNvPr id="6" name="Straight Connector 5"/>
          <p:cNvCxnSpPr/>
          <p:nvPr/>
        </p:nvCxnSpPr>
        <p:spPr>
          <a:xfrm>
            <a:off x="1193532" y="1658332"/>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294967295"/>
          </p:nvPr>
        </p:nvSpPr>
        <p:spPr>
          <a:xfrm>
            <a:off x="8719922" y="6459785"/>
            <a:ext cx="1312025" cy="365125"/>
          </a:xfrm>
          <a:prstGeom prst="rect">
            <a:avLst/>
          </a:prstGeom>
        </p:spPr>
        <p:txBody>
          <a:bodyPr/>
          <a:lstStyle/>
          <a:p>
            <a:fld id="{629637A9-119A-49DA-BD12-AAC58B377D80}" type="slidenum">
              <a:rPr lang="en-US" smtClean="0"/>
              <a:t>18</a:t>
            </a:fld>
            <a:endParaRPr lang="en-US" dirty="0"/>
          </a:p>
        </p:txBody>
      </p:sp>
    </p:spTree>
    <p:extLst>
      <p:ext uri="{BB962C8B-B14F-4D97-AF65-F5344CB8AC3E}">
        <p14:creationId xmlns:p14="http://schemas.microsoft.com/office/powerpoint/2010/main" val="16272685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6478" y="0"/>
            <a:ext cx="12328478" cy="6327387"/>
          </a:xfrm>
          <a:prstGeom prst="rect">
            <a:avLst/>
          </a:prstGeom>
        </p:spPr>
      </p:pic>
      <p:sp>
        <p:nvSpPr>
          <p:cNvPr id="8" name="Rectangle 7"/>
          <p:cNvSpPr/>
          <p:nvPr/>
        </p:nvSpPr>
        <p:spPr>
          <a:xfrm>
            <a:off x="-157873" y="4814887"/>
            <a:ext cx="12438757" cy="1517131"/>
          </a:xfrm>
          <a:prstGeom prst="rect">
            <a:avLst/>
          </a:prstGeom>
          <a:solidFill>
            <a:srgbClr val="FFFFFF">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txBox="1">
            <a:spLocks/>
          </p:cNvSpPr>
          <p:nvPr/>
        </p:nvSpPr>
        <p:spPr>
          <a:xfrm>
            <a:off x="942883" y="4963351"/>
            <a:ext cx="6842946" cy="87600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sz="3200" dirty="0" smtClean="0">
                <a:solidFill>
                  <a:schemeClr val="bg2">
                    <a:lumMod val="50000"/>
                  </a:schemeClr>
                </a:solidFill>
              </a:rPr>
              <a:t>IMPACT</a:t>
            </a:r>
            <a:endParaRPr lang="en-US" sz="3200" dirty="0">
              <a:solidFill>
                <a:schemeClr val="bg2">
                  <a:lumMod val="50000"/>
                </a:schemeClr>
              </a:solidFill>
            </a:endParaRPr>
          </a:p>
        </p:txBody>
      </p:sp>
    </p:spTree>
    <p:extLst>
      <p:ext uri="{BB962C8B-B14F-4D97-AF65-F5344CB8AC3E}">
        <p14:creationId xmlns:p14="http://schemas.microsoft.com/office/powerpoint/2010/main" val="16881980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58" t="-1" r="48" b="2075"/>
          <a:stretch/>
        </p:blipFill>
        <p:spPr bwMode="auto">
          <a:xfrm>
            <a:off x="-14684" y="-1812758"/>
            <a:ext cx="12287460" cy="814368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048448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45254" y="4607410"/>
            <a:ext cx="7208041" cy="1783080"/>
          </a:xfrm>
        </p:spPr>
        <p:txBody>
          <a:bodyPr/>
          <a:lstStyle/>
          <a:p>
            <a:r>
              <a:rPr lang="en-GB" sz="2800" dirty="0">
                <a:latin typeface="+mn-lt"/>
              </a:rPr>
              <a:t>Percentage of students in 9</a:t>
            </a:r>
            <a:r>
              <a:rPr lang="en-GB" sz="2800" baseline="30000" dirty="0">
                <a:latin typeface="+mn-lt"/>
              </a:rPr>
              <a:t>th</a:t>
            </a:r>
            <a:r>
              <a:rPr lang="en-GB" sz="2800" dirty="0">
                <a:latin typeface="+mn-lt"/>
              </a:rPr>
              <a:t> and 10</a:t>
            </a:r>
            <a:r>
              <a:rPr lang="en-GB" sz="2800" baseline="30000" dirty="0">
                <a:latin typeface="+mn-lt"/>
              </a:rPr>
              <a:t>th</a:t>
            </a:r>
            <a:r>
              <a:rPr lang="en-GB" sz="2800" dirty="0">
                <a:latin typeface="+mn-lt"/>
              </a:rPr>
              <a:t> grade who spend time (often/almost always) with their parents during weekdays</a:t>
            </a:r>
          </a:p>
        </p:txBody>
      </p:sp>
      <p:graphicFrame>
        <p:nvGraphicFramePr>
          <p:cNvPr id="6" name="Picture Placeholder 5"/>
          <p:cNvGraphicFramePr>
            <a:graphicFrameLocks noGrp="1" noChangeAspect="1"/>
          </p:cNvGraphicFramePr>
          <p:nvPr>
            <p:ph type="pic" idx="4294967295"/>
            <p:extLst>
              <p:ext uri="{D42A27DB-BD31-4B8C-83A1-F6EECF244321}">
                <p14:modId xmlns:p14="http://schemas.microsoft.com/office/powerpoint/2010/main" val="2203117367"/>
              </p:ext>
            </p:extLst>
          </p:nvPr>
        </p:nvGraphicFramePr>
        <p:xfrm>
          <a:off x="674375" y="764830"/>
          <a:ext cx="7686603" cy="3964206"/>
        </p:xfrm>
        <a:graphic>
          <a:graphicData uri="http://schemas.openxmlformats.org/presentationml/2006/ole">
            <mc:AlternateContent xmlns:mc="http://schemas.openxmlformats.org/markup-compatibility/2006">
              <mc:Choice xmlns:v="urn:schemas-microsoft-com:vml" Requires="v">
                <p:oleObj spid="_x0000_s14662" name="Worksheet" r:id="rId4" imgW="7886700" imgH="4067175" progId="Excel.Sheet.8">
                  <p:embed/>
                </p:oleObj>
              </mc:Choice>
              <mc:Fallback>
                <p:oleObj name="Worksheet" r:id="rId4" imgW="7886700" imgH="4067175" progId="Excel.Sheet.8">
                  <p:embed/>
                  <p:pic>
                    <p:nvPicPr>
                      <p:cNvPr id="0" name=""/>
                      <p:cNvPicPr>
                        <a:picLocks noGrp="1" noChangeAspect="1" noChangeArrowheads="1"/>
                      </p:cNvPicPr>
                      <p:nvPr/>
                    </p:nvPicPr>
                    <p:blipFill>
                      <a:blip r:embed="rId5"/>
                      <a:srcRect/>
                      <a:stretch>
                        <a:fillRect/>
                      </a:stretch>
                    </p:blipFill>
                    <p:spPr bwMode="auto">
                      <a:xfrm>
                        <a:off x="674375" y="764830"/>
                        <a:ext cx="7686603" cy="3964206"/>
                      </a:xfrm>
                      <a:prstGeom prst="rect">
                        <a:avLst/>
                      </a:prstGeom>
                      <a:noFill/>
                      <a:extLst/>
                    </p:spPr>
                  </p:pic>
                </p:oleObj>
              </mc:Fallback>
            </mc:AlternateContent>
          </a:graphicData>
        </a:graphic>
      </p:graphicFrame>
      <p:sp>
        <p:nvSpPr>
          <p:cNvPr id="8" name="TextBox 2"/>
          <p:cNvSpPr txBox="1">
            <a:spLocks noChangeArrowheads="1"/>
          </p:cNvSpPr>
          <p:nvPr/>
        </p:nvSpPr>
        <p:spPr bwMode="auto">
          <a:xfrm>
            <a:off x="1778295" y="985434"/>
            <a:ext cx="3672185" cy="646331"/>
          </a:xfrm>
          <a:prstGeom prst="rect">
            <a:avLst/>
          </a:prstGeom>
          <a:noFill/>
          <a:ln w="9525">
            <a:noFill/>
            <a:miter lim="800000"/>
            <a:headEnd/>
            <a:tailEnd/>
          </a:ln>
        </p:spPr>
        <p:txBody>
          <a:bodyPr wrap="square">
            <a:spAutoFit/>
          </a:bodyPr>
          <a:lstStyle/>
          <a:p>
            <a:r>
              <a:rPr lang="is-IS" dirty="0">
                <a:solidFill>
                  <a:schemeClr val="tx1">
                    <a:lumMod val="65000"/>
                    <a:lumOff val="35000"/>
                  </a:schemeClr>
                </a:solidFill>
              </a:rPr>
              <a:t>Parents and children spend more time together</a:t>
            </a:r>
          </a:p>
        </p:txBody>
      </p:sp>
    </p:spTree>
    <p:extLst>
      <p:ext uri="{BB962C8B-B14F-4D97-AF65-F5344CB8AC3E}">
        <p14:creationId xmlns:p14="http://schemas.microsoft.com/office/powerpoint/2010/main" val="4479249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Grp="1" noChangeAspect="1"/>
          </p:cNvGraphicFramePr>
          <p:nvPr>
            <p:extLst>
              <p:ext uri="{D42A27DB-BD31-4B8C-83A1-F6EECF244321}">
                <p14:modId xmlns:p14="http://schemas.microsoft.com/office/powerpoint/2010/main" val="2294416397"/>
              </p:ext>
            </p:extLst>
          </p:nvPr>
        </p:nvGraphicFramePr>
        <p:xfrm>
          <a:off x="636103" y="686185"/>
          <a:ext cx="7860431" cy="4145876"/>
        </p:xfrm>
        <a:graphic>
          <a:graphicData uri="http://schemas.openxmlformats.org/presentationml/2006/ole">
            <mc:AlternateContent xmlns:mc="http://schemas.openxmlformats.org/markup-compatibility/2006">
              <mc:Choice xmlns:v="urn:schemas-microsoft-com:vml" Requires="v">
                <p:oleObj spid="_x0000_s16710" name="Worksheet" r:id="rId4" imgW="8486775" imgH="4562475" progId="Excel.Sheet.8">
                  <p:embed/>
                </p:oleObj>
              </mc:Choice>
              <mc:Fallback>
                <p:oleObj name="Worksheet" r:id="rId4" imgW="8486775" imgH="4562475" progId="Excel.Sheet.8">
                  <p:embed/>
                  <p:pic>
                    <p:nvPicPr>
                      <p:cNvPr id="0" name=""/>
                      <p:cNvPicPr>
                        <a:picLocks noGrp="1" noChangeAspect="1" noChangeArrowheads="1"/>
                      </p:cNvPicPr>
                      <p:nvPr/>
                    </p:nvPicPr>
                    <p:blipFill>
                      <a:blip r:embed="rId5"/>
                      <a:srcRect/>
                      <a:stretch>
                        <a:fillRect/>
                      </a:stretch>
                    </p:blipFill>
                    <p:spPr bwMode="auto">
                      <a:xfrm>
                        <a:off x="636103" y="686185"/>
                        <a:ext cx="7860431" cy="4145876"/>
                      </a:xfrm>
                      <a:prstGeom prst="rect">
                        <a:avLst/>
                      </a:prstGeom>
                      <a:noFill/>
                      <a:extLst/>
                    </p:spPr>
                  </p:pic>
                </p:oleObj>
              </mc:Fallback>
            </mc:AlternateContent>
          </a:graphicData>
        </a:graphic>
      </p:graphicFrame>
      <p:sp>
        <p:nvSpPr>
          <p:cNvPr id="2" name="Title 1"/>
          <p:cNvSpPr>
            <a:spLocks noGrp="1"/>
          </p:cNvSpPr>
          <p:nvPr>
            <p:ph type="title" idx="4294967295"/>
          </p:nvPr>
        </p:nvSpPr>
        <p:spPr>
          <a:xfrm>
            <a:off x="1251720" y="4944355"/>
            <a:ext cx="7467359" cy="1426464"/>
          </a:xfrm>
        </p:spPr>
        <p:txBody>
          <a:bodyPr/>
          <a:lstStyle/>
          <a:p>
            <a:r>
              <a:rPr lang="en-GB" sz="2800" dirty="0">
                <a:latin typeface="+mn-lt"/>
              </a:rPr>
              <a:t>My parents know where I am in the evenings (applies very or rather well to me) 9</a:t>
            </a:r>
            <a:r>
              <a:rPr lang="en-GB" sz="2800" baseline="30000" dirty="0">
                <a:latin typeface="+mn-lt"/>
              </a:rPr>
              <a:t>th</a:t>
            </a:r>
            <a:r>
              <a:rPr lang="en-GB" sz="2800" dirty="0">
                <a:latin typeface="+mn-lt"/>
              </a:rPr>
              <a:t> and 10</a:t>
            </a:r>
            <a:r>
              <a:rPr lang="en-GB" sz="2800" baseline="30000" dirty="0">
                <a:latin typeface="+mn-lt"/>
              </a:rPr>
              <a:t>th</a:t>
            </a:r>
            <a:r>
              <a:rPr lang="en-GB" sz="2800" dirty="0">
                <a:latin typeface="+mn-lt"/>
              </a:rPr>
              <a:t> grade</a:t>
            </a:r>
          </a:p>
        </p:txBody>
      </p:sp>
    </p:spTree>
    <p:extLst>
      <p:ext uri="{BB962C8B-B14F-4D97-AF65-F5344CB8AC3E}">
        <p14:creationId xmlns:p14="http://schemas.microsoft.com/office/powerpoint/2010/main" val="36765910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52262" y="5012928"/>
            <a:ext cx="7673233" cy="1384865"/>
          </a:xfrm>
        </p:spPr>
        <p:txBody>
          <a:bodyPr/>
          <a:lstStyle/>
          <a:p>
            <a:r>
              <a:rPr lang="en-GB" sz="2800" dirty="0">
                <a:latin typeface="+mn-lt"/>
              </a:rPr>
              <a:t>Percentage of students in 9</a:t>
            </a:r>
            <a:r>
              <a:rPr lang="en-GB" sz="2800" baseline="30000" dirty="0">
                <a:latin typeface="+mn-lt"/>
              </a:rPr>
              <a:t>th </a:t>
            </a:r>
            <a:r>
              <a:rPr lang="en-GB" sz="2800" dirty="0">
                <a:latin typeface="+mn-lt"/>
              </a:rPr>
              <a:t> and 10</a:t>
            </a:r>
            <a:r>
              <a:rPr lang="en-GB" sz="2800" baseline="30000" dirty="0">
                <a:latin typeface="+mn-lt"/>
              </a:rPr>
              <a:t>th</a:t>
            </a:r>
            <a:r>
              <a:rPr lang="en-GB" sz="2800" dirty="0">
                <a:latin typeface="+mn-lt"/>
              </a:rPr>
              <a:t/>
            </a:r>
            <a:br>
              <a:rPr lang="en-GB" sz="2800" dirty="0">
                <a:latin typeface="+mn-lt"/>
              </a:rPr>
            </a:br>
            <a:r>
              <a:rPr lang="en-GB" sz="2800" dirty="0">
                <a:latin typeface="+mn-lt"/>
              </a:rPr>
              <a:t>grade that participate in sports in a sports club four times per week or more</a:t>
            </a:r>
          </a:p>
        </p:txBody>
      </p:sp>
      <p:graphicFrame>
        <p:nvGraphicFramePr>
          <p:cNvPr id="6" name="Object 5"/>
          <p:cNvGraphicFramePr>
            <a:graphicFrameLocks noGrp="1" noChangeAspect="1"/>
          </p:cNvGraphicFramePr>
          <p:nvPr>
            <p:extLst>
              <p:ext uri="{D42A27DB-BD31-4B8C-83A1-F6EECF244321}">
                <p14:modId xmlns:p14="http://schemas.microsoft.com/office/powerpoint/2010/main" val="3761868153"/>
              </p:ext>
            </p:extLst>
          </p:nvPr>
        </p:nvGraphicFramePr>
        <p:xfrm>
          <a:off x="650626" y="726933"/>
          <a:ext cx="7854553" cy="3966368"/>
        </p:xfrm>
        <a:graphic>
          <a:graphicData uri="http://schemas.openxmlformats.org/presentationml/2006/ole">
            <mc:AlternateContent xmlns:mc="http://schemas.openxmlformats.org/markup-compatibility/2006">
              <mc:Choice xmlns:v="urn:schemas-microsoft-com:vml" Requires="v">
                <p:oleObj spid="_x0000_s13639" name="Worksheet" r:id="rId4" imgW="9187113" imgH="4624638" progId="Excel.Sheet.8">
                  <p:embed/>
                </p:oleObj>
              </mc:Choice>
              <mc:Fallback>
                <p:oleObj name="Worksheet" r:id="rId4" imgW="9187113" imgH="4624638" progId="Excel.Sheet.8">
                  <p:embed/>
                  <p:pic>
                    <p:nvPicPr>
                      <p:cNvPr id="0" name=""/>
                      <p:cNvPicPr>
                        <a:picLocks noGrp="1" noChangeAspect="1" noChangeArrowheads="1"/>
                      </p:cNvPicPr>
                      <p:nvPr/>
                    </p:nvPicPr>
                    <p:blipFill>
                      <a:blip r:embed="rId5"/>
                      <a:srcRect/>
                      <a:stretch>
                        <a:fillRect/>
                      </a:stretch>
                    </p:blipFill>
                    <p:spPr bwMode="auto">
                      <a:xfrm>
                        <a:off x="650626" y="726933"/>
                        <a:ext cx="7854553" cy="3966368"/>
                      </a:xfrm>
                      <a:prstGeom prst="rect">
                        <a:avLst/>
                      </a:prstGeom>
                      <a:noFill/>
                      <a:extLst/>
                    </p:spPr>
                  </p:pic>
                </p:oleObj>
              </mc:Fallback>
            </mc:AlternateContent>
          </a:graphicData>
        </a:graphic>
      </p:graphicFrame>
      <p:sp>
        <p:nvSpPr>
          <p:cNvPr id="8" name="TextBox 2"/>
          <p:cNvSpPr txBox="1">
            <a:spLocks noChangeArrowheads="1"/>
          </p:cNvSpPr>
          <p:nvPr/>
        </p:nvSpPr>
        <p:spPr bwMode="auto">
          <a:xfrm>
            <a:off x="8371335" y="2710117"/>
            <a:ext cx="3168352" cy="646331"/>
          </a:xfrm>
          <a:prstGeom prst="rect">
            <a:avLst/>
          </a:prstGeom>
          <a:noFill/>
          <a:ln w="9525">
            <a:noFill/>
            <a:miter lim="800000"/>
            <a:headEnd/>
            <a:tailEnd/>
          </a:ln>
        </p:spPr>
        <p:txBody>
          <a:bodyPr wrap="square">
            <a:spAutoFit/>
          </a:bodyPr>
          <a:lstStyle/>
          <a:p>
            <a:r>
              <a:rPr lang="is-IS" b="1" dirty="0">
                <a:solidFill>
                  <a:schemeClr val="bg1"/>
                </a:solidFill>
              </a:rPr>
              <a:t>Increased participation in organized sports</a:t>
            </a:r>
          </a:p>
        </p:txBody>
      </p:sp>
      <p:sp>
        <p:nvSpPr>
          <p:cNvPr id="7" name="TextBox 2"/>
          <p:cNvSpPr txBox="1">
            <a:spLocks noChangeArrowheads="1"/>
          </p:cNvSpPr>
          <p:nvPr/>
        </p:nvSpPr>
        <p:spPr bwMode="auto">
          <a:xfrm>
            <a:off x="1770343" y="993387"/>
            <a:ext cx="3672185" cy="646331"/>
          </a:xfrm>
          <a:prstGeom prst="rect">
            <a:avLst/>
          </a:prstGeom>
          <a:noFill/>
          <a:ln w="9525">
            <a:noFill/>
            <a:miter lim="800000"/>
            <a:headEnd/>
            <a:tailEnd/>
          </a:ln>
        </p:spPr>
        <p:txBody>
          <a:bodyPr wrap="square">
            <a:spAutoFit/>
          </a:bodyPr>
          <a:lstStyle/>
          <a:p>
            <a:r>
              <a:rPr lang="is-IS" dirty="0">
                <a:solidFill>
                  <a:schemeClr val="tx1">
                    <a:lumMod val="65000"/>
                    <a:lumOff val="35000"/>
                  </a:schemeClr>
                </a:solidFill>
              </a:rPr>
              <a:t>Increased participation in organized leisure time activities</a:t>
            </a:r>
          </a:p>
        </p:txBody>
      </p:sp>
    </p:spTree>
    <p:extLst>
      <p:ext uri="{BB962C8B-B14F-4D97-AF65-F5344CB8AC3E}">
        <p14:creationId xmlns:p14="http://schemas.microsoft.com/office/powerpoint/2010/main" val="21527245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97325" y="4818930"/>
            <a:ext cx="7170420" cy="1554480"/>
          </a:xfrm>
        </p:spPr>
        <p:txBody>
          <a:bodyPr/>
          <a:lstStyle/>
          <a:p>
            <a:r>
              <a:rPr lang="en-GB" sz="2800" dirty="0">
                <a:latin typeface="+mn-lt"/>
              </a:rPr>
              <a:t>Percentage of students in 9</a:t>
            </a:r>
            <a:r>
              <a:rPr lang="en-GB" sz="2800" baseline="30000" dirty="0">
                <a:latin typeface="+mn-lt"/>
              </a:rPr>
              <a:t>th</a:t>
            </a:r>
            <a:r>
              <a:rPr lang="en-GB" sz="2800" dirty="0">
                <a:latin typeface="+mn-lt"/>
              </a:rPr>
              <a:t> and 10</a:t>
            </a:r>
            <a:r>
              <a:rPr lang="en-GB" sz="2800" baseline="30000" dirty="0">
                <a:latin typeface="+mn-lt"/>
              </a:rPr>
              <a:t>th</a:t>
            </a:r>
            <a:r>
              <a:rPr lang="en-GB" sz="2800" dirty="0">
                <a:latin typeface="+mn-lt"/>
              </a:rPr>
              <a:t> grade who have been out after 10 pm (3 times or more)</a:t>
            </a:r>
            <a:br>
              <a:rPr lang="en-GB" sz="2800" dirty="0">
                <a:latin typeface="+mn-lt"/>
              </a:rPr>
            </a:br>
            <a:r>
              <a:rPr lang="en-GB" sz="2800" dirty="0">
                <a:latin typeface="+mn-lt"/>
              </a:rPr>
              <a:t>in the past week</a:t>
            </a:r>
          </a:p>
        </p:txBody>
      </p:sp>
      <p:graphicFrame>
        <p:nvGraphicFramePr>
          <p:cNvPr id="6" name="Object 5"/>
          <p:cNvGraphicFramePr>
            <a:graphicFrameLocks noGrp="1" noChangeAspect="1"/>
          </p:cNvGraphicFramePr>
          <p:nvPr>
            <p:extLst>
              <p:ext uri="{D42A27DB-BD31-4B8C-83A1-F6EECF244321}">
                <p14:modId xmlns:p14="http://schemas.microsoft.com/office/powerpoint/2010/main" val="2085488727"/>
              </p:ext>
            </p:extLst>
          </p:nvPr>
        </p:nvGraphicFramePr>
        <p:xfrm>
          <a:off x="790652" y="674384"/>
          <a:ext cx="7773987" cy="3979862"/>
        </p:xfrm>
        <a:graphic>
          <a:graphicData uri="http://schemas.openxmlformats.org/presentationml/2006/ole">
            <mc:AlternateContent xmlns:mc="http://schemas.openxmlformats.org/markup-compatibility/2006">
              <mc:Choice xmlns:v="urn:schemas-microsoft-com:vml" Requires="v">
                <p:oleObj spid="_x0000_s15685" name="Worksheet" r:id="rId3" imgW="8510838" imgH="4357938" progId="Excel.Sheet.8">
                  <p:embed/>
                </p:oleObj>
              </mc:Choice>
              <mc:Fallback>
                <p:oleObj name="Worksheet" r:id="rId3" imgW="8510838" imgH="4357938" progId="Excel.Sheet.8">
                  <p:embed/>
                  <p:pic>
                    <p:nvPicPr>
                      <p:cNvPr id="0" name=""/>
                      <p:cNvPicPr>
                        <a:picLocks noGrp="1" noChangeAspect="1" noChangeArrowheads="1"/>
                      </p:cNvPicPr>
                      <p:nvPr/>
                    </p:nvPicPr>
                    <p:blipFill>
                      <a:blip r:embed="rId4"/>
                      <a:srcRect/>
                      <a:stretch>
                        <a:fillRect/>
                      </a:stretch>
                    </p:blipFill>
                    <p:spPr bwMode="auto">
                      <a:xfrm>
                        <a:off x="790652" y="674384"/>
                        <a:ext cx="7773987" cy="3979862"/>
                      </a:xfrm>
                      <a:prstGeom prst="rect">
                        <a:avLst/>
                      </a:prstGeom>
                      <a:noFill/>
                      <a:extLst/>
                    </p:spPr>
                  </p:pic>
                </p:oleObj>
              </mc:Fallback>
            </mc:AlternateContent>
          </a:graphicData>
        </a:graphic>
      </p:graphicFrame>
    </p:spTree>
    <p:extLst>
      <p:ext uri="{BB962C8B-B14F-4D97-AF65-F5344CB8AC3E}">
        <p14:creationId xmlns:p14="http://schemas.microsoft.com/office/powerpoint/2010/main" val="15404164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idx="4294967295"/>
          </p:nvPr>
        </p:nvSpPr>
        <p:spPr>
          <a:xfrm>
            <a:off x="1075892" y="-368578"/>
            <a:ext cx="7651852" cy="1450757"/>
          </a:xfrm>
        </p:spPr>
        <p:txBody>
          <a:bodyPr>
            <a:normAutofit/>
          </a:bodyPr>
          <a:lstStyle/>
          <a:p>
            <a:r>
              <a:rPr lang="en-GB" sz="3200" dirty="0"/>
              <a:t>Positive development </a:t>
            </a:r>
            <a:r>
              <a:rPr lang="en-GB" sz="3200" dirty="0" smtClean="0"/>
              <a:t>over 20 </a:t>
            </a:r>
            <a:r>
              <a:rPr lang="en-GB" sz="3200" dirty="0"/>
              <a:t>years</a:t>
            </a:r>
          </a:p>
        </p:txBody>
      </p:sp>
      <p:cxnSp>
        <p:nvCxnSpPr>
          <p:cNvPr id="4" name="Straight Connector 3"/>
          <p:cNvCxnSpPr/>
          <p:nvPr/>
        </p:nvCxnSpPr>
        <p:spPr>
          <a:xfrm>
            <a:off x="1193532" y="1137254"/>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Chart 4"/>
          <p:cNvGraphicFramePr/>
          <p:nvPr>
            <p:extLst>
              <p:ext uri="{D42A27DB-BD31-4B8C-83A1-F6EECF244321}">
                <p14:modId xmlns:p14="http://schemas.microsoft.com/office/powerpoint/2010/main" val="2970522069"/>
              </p:ext>
            </p:extLst>
          </p:nvPr>
        </p:nvGraphicFramePr>
        <p:xfrm>
          <a:off x="655320" y="1606550"/>
          <a:ext cx="11003280" cy="44284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827022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 xmlns:a16="http://schemas.microsoft.com/office/drawing/2014/main" id="{D17D5EA5-98FA-4815-8ABA-93FCB628BE27}"/>
              </a:ext>
            </a:extLst>
          </p:cNvPr>
          <p:cNvGraphicFramePr/>
          <p:nvPr>
            <p:extLst>
              <p:ext uri="{D42A27DB-BD31-4B8C-83A1-F6EECF244321}">
                <p14:modId xmlns:p14="http://schemas.microsoft.com/office/powerpoint/2010/main" val="2000287737"/>
              </p:ext>
            </p:extLst>
          </p:nvPr>
        </p:nvGraphicFramePr>
        <p:xfrm>
          <a:off x="1295400" y="719666"/>
          <a:ext cx="9639300" cy="59954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4749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 xmlns:a16="http://schemas.microsoft.com/office/drawing/2014/main" id="{D17D5EA5-98FA-4815-8ABA-93FCB628BE27}"/>
              </a:ext>
            </a:extLst>
          </p:cNvPr>
          <p:cNvGraphicFramePr/>
          <p:nvPr>
            <p:extLst>
              <p:ext uri="{D42A27DB-BD31-4B8C-83A1-F6EECF244321}">
                <p14:modId xmlns:p14="http://schemas.microsoft.com/office/powerpoint/2010/main" val="2836708750"/>
              </p:ext>
            </p:extLst>
          </p:nvPr>
        </p:nvGraphicFramePr>
        <p:xfrm>
          <a:off x="1304925" y="719666"/>
          <a:ext cx="9372600" cy="61383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4672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2"/>
          <p:cNvSpPr>
            <a:spLocks noGrp="1" noChangeArrowheads="1"/>
          </p:cNvSpPr>
          <p:nvPr>
            <p:ph type="ctrTitle"/>
          </p:nvPr>
        </p:nvSpPr>
        <p:spPr>
          <a:xfrm>
            <a:off x="1992314" y="571503"/>
            <a:ext cx="8567737" cy="500063"/>
          </a:xfrm>
        </p:spPr>
        <p:txBody>
          <a:bodyPr>
            <a:normAutofit/>
          </a:bodyPr>
          <a:lstStyle/>
          <a:p>
            <a:pPr algn="ctr" eaLnBrk="1" hangingPunct="1"/>
            <a:r>
              <a:rPr lang="en-US" sz="2800" b="1" dirty="0">
                <a:solidFill>
                  <a:srgbClr val="0070C0"/>
                </a:solidFill>
              </a:rPr>
              <a:t>What is the commitment?</a:t>
            </a:r>
          </a:p>
        </p:txBody>
      </p:sp>
      <p:sp>
        <p:nvSpPr>
          <p:cNvPr id="321538" name="Rectangle 3"/>
          <p:cNvSpPr>
            <a:spLocks noGrp="1" noChangeArrowheads="1"/>
          </p:cNvSpPr>
          <p:nvPr>
            <p:ph type="subTitle" idx="1"/>
          </p:nvPr>
        </p:nvSpPr>
        <p:spPr>
          <a:xfrm>
            <a:off x="2166939" y="1500190"/>
            <a:ext cx="8072437" cy="4357688"/>
          </a:xfrm>
        </p:spPr>
        <p:txBody>
          <a:bodyPr/>
          <a:lstStyle/>
          <a:p>
            <a:pPr eaLnBrk="1" hangingPunct="1"/>
            <a:endParaRPr lang="is-IS" sz="2000" dirty="0"/>
          </a:p>
          <a:p>
            <a:pPr eaLnBrk="1" hangingPunct="1"/>
            <a:endParaRPr lang="en-US" sz="2000" dirty="0"/>
          </a:p>
        </p:txBody>
      </p:sp>
      <p:pic>
        <p:nvPicPr>
          <p:cNvPr id="321539" name="Picture 2"/>
          <p:cNvPicPr>
            <a:picLocks noChangeAspect="1" noChangeArrowheads="1"/>
          </p:cNvPicPr>
          <p:nvPr/>
        </p:nvPicPr>
        <p:blipFill>
          <a:blip r:embed="rId3" cstate="print"/>
          <a:srcRect/>
          <a:stretch>
            <a:fillRect/>
          </a:stretch>
        </p:blipFill>
        <p:spPr bwMode="auto">
          <a:xfrm>
            <a:off x="1172583" y="-449260"/>
            <a:ext cx="9961581" cy="8096250"/>
          </a:xfrm>
          <a:prstGeom prst="rect">
            <a:avLst/>
          </a:prstGeom>
          <a:noFill/>
          <a:ln w="9525">
            <a:noFill/>
            <a:miter lim="800000"/>
            <a:headEnd/>
            <a:tailEnd/>
          </a:ln>
        </p:spPr>
      </p:pic>
      <p:pic>
        <p:nvPicPr>
          <p:cNvPr id="321540" name="Picture 3"/>
          <p:cNvPicPr>
            <a:picLocks noChangeAspect="1" noChangeArrowheads="1"/>
          </p:cNvPicPr>
          <p:nvPr/>
        </p:nvPicPr>
        <p:blipFill>
          <a:blip r:embed="rId4" cstate="print"/>
          <a:srcRect/>
          <a:stretch>
            <a:fillRect/>
          </a:stretch>
        </p:blipFill>
        <p:spPr bwMode="auto">
          <a:xfrm>
            <a:off x="6743701" y="1504954"/>
            <a:ext cx="481013" cy="274638"/>
          </a:xfrm>
          <a:prstGeom prst="rect">
            <a:avLst/>
          </a:prstGeom>
          <a:noFill/>
          <a:ln w="9525">
            <a:noFill/>
            <a:miter lim="800000"/>
            <a:headEnd/>
            <a:tailEnd/>
          </a:ln>
        </p:spPr>
      </p:pic>
      <p:pic>
        <p:nvPicPr>
          <p:cNvPr id="4103" name="Picture 7"/>
          <p:cNvPicPr>
            <a:picLocks noChangeAspect="1" noChangeArrowheads="1"/>
          </p:cNvPicPr>
          <p:nvPr/>
        </p:nvPicPr>
        <p:blipFill>
          <a:blip r:embed="rId5" cstate="print"/>
          <a:srcRect/>
          <a:stretch>
            <a:fillRect/>
          </a:stretch>
        </p:blipFill>
        <p:spPr bwMode="auto">
          <a:xfrm>
            <a:off x="4381489" y="1571614"/>
            <a:ext cx="547071" cy="285753"/>
          </a:xfrm>
          <a:prstGeom prst="rect">
            <a:avLst/>
          </a:prstGeom>
          <a:noFill/>
          <a:ln w="9525">
            <a:noFill/>
            <a:miter lim="800000"/>
            <a:headEnd/>
            <a:tailEnd/>
          </a:ln>
        </p:spPr>
      </p:pic>
      <p:pic>
        <p:nvPicPr>
          <p:cNvPr id="29" name="Picture 7"/>
          <p:cNvPicPr>
            <a:picLocks noChangeAspect="1" noChangeArrowheads="1"/>
          </p:cNvPicPr>
          <p:nvPr/>
        </p:nvPicPr>
        <p:blipFill>
          <a:blip r:embed="rId5" cstate="print"/>
          <a:srcRect/>
          <a:stretch>
            <a:fillRect/>
          </a:stretch>
        </p:blipFill>
        <p:spPr bwMode="auto">
          <a:xfrm>
            <a:off x="4881555" y="2000242"/>
            <a:ext cx="547071" cy="285753"/>
          </a:xfrm>
          <a:prstGeom prst="rect">
            <a:avLst/>
          </a:prstGeom>
          <a:noFill/>
          <a:ln w="9525">
            <a:noFill/>
            <a:miter lim="800000"/>
            <a:headEnd/>
            <a:tailEnd/>
          </a:ln>
        </p:spPr>
      </p:pic>
      <p:pic>
        <p:nvPicPr>
          <p:cNvPr id="30" name="Picture 7"/>
          <p:cNvPicPr>
            <a:picLocks noChangeAspect="1" noChangeArrowheads="1"/>
          </p:cNvPicPr>
          <p:nvPr/>
        </p:nvPicPr>
        <p:blipFill>
          <a:blip r:embed="rId5" cstate="print"/>
          <a:srcRect/>
          <a:stretch>
            <a:fillRect/>
          </a:stretch>
        </p:blipFill>
        <p:spPr bwMode="auto">
          <a:xfrm>
            <a:off x="6667505" y="4786324"/>
            <a:ext cx="547071" cy="285753"/>
          </a:xfrm>
          <a:prstGeom prst="rect">
            <a:avLst/>
          </a:prstGeom>
          <a:noFill/>
          <a:ln w="9525">
            <a:noFill/>
            <a:miter lim="800000"/>
            <a:headEnd/>
            <a:tailEnd/>
          </a:ln>
        </p:spPr>
      </p:pic>
      <p:pic>
        <p:nvPicPr>
          <p:cNvPr id="31" name="Picture 7"/>
          <p:cNvPicPr>
            <a:picLocks noChangeAspect="1" noChangeArrowheads="1"/>
          </p:cNvPicPr>
          <p:nvPr/>
        </p:nvPicPr>
        <p:blipFill>
          <a:blip r:embed="rId5" cstate="print"/>
          <a:srcRect/>
          <a:stretch>
            <a:fillRect/>
          </a:stretch>
        </p:blipFill>
        <p:spPr bwMode="auto">
          <a:xfrm>
            <a:off x="5524497" y="2428870"/>
            <a:ext cx="547071" cy="285753"/>
          </a:xfrm>
          <a:prstGeom prst="rect">
            <a:avLst/>
          </a:prstGeom>
          <a:noFill/>
          <a:ln w="9525">
            <a:noFill/>
            <a:miter lim="800000"/>
            <a:headEnd/>
            <a:tailEnd/>
          </a:ln>
        </p:spPr>
      </p:pic>
      <p:pic>
        <p:nvPicPr>
          <p:cNvPr id="32" name="Picture 7"/>
          <p:cNvPicPr>
            <a:picLocks noChangeAspect="1" noChangeArrowheads="1"/>
          </p:cNvPicPr>
          <p:nvPr/>
        </p:nvPicPr>
        <p:blipFill>
          <a:blip r:embed="rId5" cstate="print"/>
          <a:srcRect/>
          <a:stretch>
            <a:fillRect/>
          </a:stretch>
        </p:blipFill>
        <p:spPr bwMode="auto">
          <a:xfrm>
            <a:off x="3309919" y="1428738"/>
            <a:ext cx="547071" cy="285753"/>
          </a:xfrm>
          <a:prstGeom prst="rect">
            <a:avLst/>
          </a:prstGeom>
          <a:noFill/>
          <a:ln w="9525">
            <a:noFill/>
            <a:miter lim="800000"/>
            <a:headEnd/>
            <a:tailEnd/>
          </a:ln>
        </p:spPr>
      </p:pic>
      <p:pic>
        <p:nvPicPr>
          <p:cNvPr id="33" name="Picture 7"/>
          <p:cNvPicPr>
            <a:picLocks noChangeAspect="1" noChangeArrowheads="1"/>
          </p:cNvPicPr>
          <p:nvPr/>
        </p:nvPicPr>
        <p:blipFill>
          <a:blip r:embed="rId5" cstate="print"/>
          <a:srcRect/>
          <a:stretch>
            <a:fillRect/>
          </a:stretch>
        </p:blipFill>
        <p:spPr bwMode="auto">
          <a:xfrm>
            <a:off x="5953125" y="5072076"/>
            <a:ext cx="547071" cy="285753"/>
          </a:xfrm>
          <a:prstGeom prst="rect">
            <a:avLst/>
          </a:prstGeom>
          <a:noFill/>
          <a:ln w="9525">
            <a:noFill/>
            <a:miter lim="800000"/>
            <a:headEnd/>
            <a:tailEnd/>
          </a:ln>
        </p:spPr>
      </p:pic>
      <p:pic>
        <p:nvPicPr>
          <p:cNvPr id="40" name="Picture 7"/>
          <p:cNvPicPr>
            <a:picLocks noChangeAspect="1" noChangeArrowheads="1"/>
          </p:cNvPicPr>
          <p:nvPr/>
        </p:nvPicPr>
        <p:blipFill>
          <a:blip r:embed="rId5" cstate="print"/>
          <a:srcRect/>
          <a:stretch>
            <a:fillRect/>
          </a:stretch>
        </p:blipFill>
        <p:spPr bwMode="auto">
          <a:xfrm>
            <a:off x="6810381" y="3214688"/>
            <a:ext cx="547071" cy="285753"/>
          </a:xfrm>
          <a:prstGeom prst="rect">
            <a:avLst/>
          </a:prstGeom>
          <a:noFill/>
          <a:ln w="9525">
            <a:noFill/>
            <a:miter lim="800000"/>
            <a:headEnd/>
            <a:tailEnd/>
          </a:ln>
        </p:spPr>
      </p:pic>
      <p:pic>
        <p:nvPicPr>
          <p:cNvPr id="41" name="Picture 7"/>
          <p:cNvPicPr>
            <a:picLocks noChangeAspect="1" noChangeArrowheads="1"/>
          </p:cNvPicPr>
          <p:nvPr/>
        </p:nvPicPr>
        <p:blipFill>
          <a:blip r:embed="rId5" cstate="print"/>
          <a:srcRect/>
          <a:stretch>
            <a:fillRect/>
          </a:stretch>
        </p:blipFill>
        <p:spPr bwMode="auto">
          <a:xfrm>
            <a:off x="6167439" y="3071812"/>
            <a:ext cx="547071" cy="285753"/>
          </a:xfrm>
          <a:prstGeom prst="rect">
            <a:avLst/>
          </a:prstGeom>
          <a:noFill/>
          <a:ln w="9525">
            <a:noFill/>
            <a:miter lim="800000"/>
            <a:headEnd/>
            <a:tailEnd/>
          </a:ln>
        </p:spPr>
      </p:pic>
      <p:pic>
        <p:nvPicPr>
          <p:cNvPr id="42" name="Picture 7"/>
          <p:cNvPicPr>
            <a:picLocks noChangeAspect="1" noChangeArrowheads="1"/>
          </p:cNvPicPr>
          <p:nvPr/>
        </p:nvPicPr>
        <p:blipFill>
          <a:blip r:embed="rId5" cstate="print"/>
          <a:srcRect/>
          <a:stretch>
            <a:fillRect/>
          </a:stretch>
        </p:blipFill>
        <p:spPr bwMode="auto">
          <a:xfrm>
            <a:off x="7167571" y="5143514"/>
            <a:ext cx="547071" cy="285753"/>
          </a:xfrm>
          <a:prstGeom prst="rect">
            <a:avLst/>
          </a:prstGeom>
          <a:noFill/>
          <a:ln w="9525">
            <a:noFill/>
            <a:miter lim="800000"/>
            <a:headEnd/>
            <a:tailEnd/>
          </a:ln>
        </p:spPr>
      </p:pic>
      <p:pic>
        <p:nvPicPr>
          <p:cNvPr id="43" name="Picture 7"/>
          <p:cNvPicPr>
            <a:picLocks noChangeAspect="1" noChangeArrowheads="1"/>
          </p:cNvPicPr>
          <p:nvPr/>
        </p:nvPicPr>
        <p:blipFill>
          <a:blip r:embed="rId5" cstate="print"/>
          <a:srcRect/>
          <a:stretch>
            <a:fillRect/>
          </a:stretch>
        </p:blipFill>
        <p:spPr bwMode="auto">
          <a:xfrm>
            <a:off x="7167571" y="5857894"/>
            <a:ext cx="547071" cy="285753"/>
          </a:xfrm>
          <a:prstGeom prst="rect">
            <a:avLst/>
          </a:prstGeom>
          <a:noFill/>
          <a:ln w="9525">
            <a:noFill/>
            <a:miter lim="800000"/>
            <a:headEnd/>
            <a:tailEnd/>
          </a:ln>
        </p:spPr>
      </p:pic>
      <p:pic>
        <p:nvPicPr>
          <p:cNvPr id="44" name="Picture 7"/>
          <p:cNvPicPr>
            <a:picLocks noChangeAspect="1" noChangeArrowheads="1"/>
          </p:cNvPicPr>
          <p:nvPr/>
        </p:nvPicPr>
        <p:blipFill>
          <a:blip r:embed="rId5" cstate="print"/>
          <a:srcRect/>
          <a:stretch>
            <a:fillRect/>
          </a:stretch>
        </p:blipFill>
        <p:spPr bwMode="auto">
          <a:xfrm>
            <a:off x="6310315" y="5500704"/>
            <a:ext cx="547071" cy="285753"/>
          </a:xfrm>
          <a:prstGeom prst="rect">
            <a:avLst/>
          </a:prstGeom>
          <a:noFill/>
          <a:ln w="9525">
            <a:noFill/>
            <a:miter lim="800000"/>
            <a:headEnd/>
            <a:tailEnd/>
          </a:ln>
        </p:spPr>
      </p:pic>
      <p:pic>
        <p:nvPicPr>
          <p:cNvPr id="45" name="Picture 7"/>
          <p:cNvPicPr>
            <a:picLocks noChangeAspect="1" noChangeArrowheads="1"/>
          </p:cNvPicPr>
          <p:nvPr/>
        </p:nvPicPr>
        <p:blipFill>
          <a:blip r:embed="rId5" cstate="print"/>
          <a:srcRect/>
          <a:stretch>
            <a:fillRect/>
          </a:stretch>
        </p:blipFill>
        <p:spPr bwMode="auto">
          <a:xfrm>
            <a:off x="5381621" y="6143646"/>
            <a:ext cx="547071" cy="285753"/>
          </a:xfrm>
          <a:prstGeom prst="rect">
            <a:avLst/>
          </a:prstGeom>
          <a:noFill/>
          <a:ln w="9525">
            <a:noFill/>
            <a:miter lim="800000"/>
            <a:headEnd/>
            <a:tailEnd/>
          </a:ln>
        </p:spPr>
      </p:pic>
      <p:pic>
        <p:nvPicPr>
          <p:cNvPr id="46" name="Picture 7"/>
          <p:cNvPicPr>
            <a:picLocks noChangeAspect="1" noChangeArrowheads="1"/>
          </p:cNvPicPr>
          <p:nvPr/>
        </p:nvPicPr>
        <p:blipFill>
          <a:blip r:embed="rId5" cstate="print"/>
          <a:srcRect/>
          <a:stretch>
            <a:fillRect/>
          </a:stretch>
        </p:blipFill>
        <p:spPr bwMode="auto">
          <a:xfrm>
            <a:off x="7739075" y="6072208"/>
            <a:ext cx="547071" cy="285753"/>
          </a:xfrm>
          <a:prstGeom prst="rect">
            <a:avLst/>
          </a:prstGeom>
          <a:noFill/>
          <a:ln w="9525">
            <a:noFill/>
            <a:miter lim="800000"/>
            <a:headEnd/>
            <a:tailEnd/>
          </a:ln>
        </p:spPr>
      </p:pic>
      <p:pic>
        <p:nvPicPr>
          <p:cNvPr id="47" name="Picture 7"/>
          <p:cNvPicPr>
            <a:picLocks noChangeAspect="1" noChangeArrowheads="1"/>
          </p:cNvPicPr>
          <p:nvPr/>
        </p:nvPicPr>
        <p:blipFill>
          <a:blip r:embed="rId5" cstate="print"/>
          <a:srcRect/>
          <a:stretch>
            <a:fillRect/>
          </a:stretch>
        </p:blipFill>
        <p:spPr bwMode="auto">
          <a:xfrm>
            <a:off x="6524629" y="5143514"/>
            <a:ext cx="547071" cy="285753"/>
          </a:xfrm>
          <a:prstGeom prst="rect">
            <a:avLst/>
          </a:prstGeom>
          <a:noFill/>
          <a:ln w="9525">
            <a:noFill/>
            <a:miter lim="800000"/>
            <a:headEnd/>
            <a:tailEnd/>
          </a:ln>
        </p:spPr>
      </p:pic>
      <p:pic>
        <p:nvPicPr>
          <p:cNvPr id="48" name="Picture 7"/>
          <p:cNvPicPr>
            <a:picLocks noChangeAspect="1" noChangeArrowheads="1"/>
          </p:cNvPicPr>
          <p:nvPr/>
        </p:nvPicPr>
        <p:blipFill>
          <a:blip r:embed="rId5" cstate="print"/>
          <a:srcRect/>
          <a:stretch>
            <a:fillRect/>
          </a:stretch>
        </p:blipFill>
        <p:spPr bwMode="auto">
          <a:xfrm>
            <a:off x="6238877" y="3429002"/>
            <a:ext cx="547071" cy="285753"/>
          </a:xfrm>
          <a:prstGeom prst="rect">
            <a:avLst/>
          </a:prstGeom>
          <a:noFill/>
          <a:ln w="9525">
            <a:noFill/>
            <a:miter lim="800000"/>
            <a:headEnd/>
            <a:tailEnd/>
          </a:ln>
        </p:spPr>
      </p:pic>
      <p:pic>
        <p:nvPicPr>
          <p:cNvPr id="49" name="Picture 7"/>
          <p:cNvPicPr>
            <a:picLocks noChangeAspect="1" noChangeArrowheads="1"/>
          </p:cNvPicPr>
          <p:nvPr/>
        </p:nvPicPr>
        <p:blipFill>
          <a:blip r:embed="rId5" cstate="print"/>
          <a:srcRect/>
          <a:stretch>
            <a:fillRect/>
          </a:stretch>
        </p:blipFill>
        <p:spPr bwMode="auto">
          <a:xfrm>
            <a:off x="6596067" y="3000374"/>
            <a:ext cx="547071" cy="285753"/>
          </a:xfrm>
          <a:prstGeom prst="rect">
            <a:avLst/>
          </a:prstGeom>
          <a:noFill/>
          <a:ln w="9525">
            <a:noFill/>
            <a:miter lim="800000"/>
            <a:headEnd/>
            <a:tailEnd/>
          </a:ln>
        </p:spPr>
      </p:pic>
      <p:pic>
        <p:nvPicPr>
          <p:cNvPr id="51" name="Picture 7"/>
          <p:cNvPicPr>
            <a:picLocks noChangeAspect="1" noChangeArrowheads="1"/>
          </p:cNvPicPr>
          <p:nvPr/>
        </p:nvPicPr>
        <p:blipFill>
          <a:blip r:embed="rId5" cstate="print"/>
          <a:srcRect/>
          <a:stretch>
            <a:fillRect/>
          </a:stretch>
        </p:blipFill>
        <p:spPr bwMode="auto">
          <a:xfrm>
            <a:off x="6167439" y="2714622"/>
            <a:ext cx="547071" cy="285753"/>
          </a:xfrm>
          <a:prstGeom prst="rect">
            <a:avLst/>
          </a:prstGeom>
          <a:noFill/>
          <a:ln w="9525">
            <a:noFill/>
            <a:miter lim="800000"/>
            <a:headEnd/>
            <a:tailEnd/>
          </a:ln>
        </p:spPr>
      </p:pic>
      <p:pic>
        <p:nvPicPr>
          <p:cNvPr id="52" name="Picture 7"/>
          <p:cNvPicPr>
            <a:picLocks noChangeAspect="1" noChangeArrowheads="1"/>
          </p:cNvPicPr>
          <p:nvPr/>
        </p:nvPicPr>
        <p:blipFill>
          <a:blip r:embed="rId5" cstate="print"/>
          <a:srcRect/>
          <a:stretch>
            <a:fillRect/>
          </a:stretch>
        </p:blipFill>
        <p:spPr bwMode="auto">
          <a:xfrm>
            <a:off x="7096133" y="2714622"/>
            <a:ext cx="547071" cy="285753"/>
          </a:xfrm>
          <a:prstGeom prst="rect">
            <a:avLst/>
          </a:prstGeom>
          <a:noFill/>
          <a:ln w="9525">
            <a:noFill/>
            <a:miter lim="800000"/>
            <a:headEnd/>
            <a:tailEnd/>
          </a:ln>
        </p:spPr>
      </p:pic>
      <p:pic>
        <p:nvPicPr>
          <p:cNvPr id="53" name="Picture 7"/>
          <p:cNvPicPr>
            <a:picLocks noChangeAspect="1" noChangeArrowheads="1"/>
          </p:cNvPicPr>
          <p:nvPr/>
        </p:nvPicPr>
        <p:blipFill>
          <a:blip r:embed="rId5" cstate="print"/>
          <a:srcRect/>
          <a:stretch>
            <a:fillRect/>
          </a:stretch>
        </p:blipFill>
        <p:spPr bwMode="auto">
          <a:xfrm>
            <a:off x="6953257" y="2071680"/>
            <a:ext cx="547071" cy="285753"/>
          </a:xfrm>
          <a:prstGeom prst="rect">
            <a:avLst/>
          </a:prstGeom>
          <a:noFill/>
          <a:ln w="9525">
            <a:noFill/>
            <a:miter lim="800000"/>
            <a:headEnd/>
            <a:tailEnd/>
          </a:ln>
        </p:spPr>
      </p:pic>
      <p:pic>
        <p:nvPicPr>
          <p:cNvPr id="54" name="Picture 7"/>
          <p:cNvPicPr>
            <a:picLocks noChangeAspect="1" noChangeArrowheads="1"/>
          </p:cNvPicPr>
          <p:nvPr/>
        </p:nvPicPr>
        <p:blipFill>
          <a:blip r:embed="rId5" cstate="print"/>
          <a:srcRect/>
          <a:stretch>
            <a:fillRect/>
          </a:stretch>
        </p:blipFill>
        <p:spPr bwMode="auto">
          <a:xfrm>
            <a:off x="6596067" y="2357432"/>
            <a:ext cx="547071" cy="285753"/>
          </a:xfrm>
          <a:prstGeom prst="rect">
            <a:avLst/>
          </a:prstGeom>
          <a:noFill/>
          <a:ln w="9525">
            <a:noFill/>
            <a:miter lim="800000"/>
            <a:headEnd/>
            <a:tailEnd/>
          </a:ln>
        </p:spPr>
      </p:pic>
      <p:pic>
        <p:nvPicPr>
          <p:cNvPr id="55" name="Picture 7"/>
          <p:cNvPicPr>
            <a:picLocks noChangeAspect="1" noChangeArrowheads="1"/>
          </p:cNvPicPr>
          <p:nvPr/>
        </p:nvPicPr>
        <p:blipFill>
          <a:blip r:embed="rId5" cstate="print"/>
          <a:srcRect/>
          <a:stretch>
            <a:fillRect/>
          </a:stretch>
        </p:blipFill>
        <p:spPr bwMode="auto">
          <a:xfrm>
            <a:off x="6453191" y="2143118"/>
            <a:ext cx="547071" cy="285753"/>
          </a:xfrm>
          <a:prstGeom prst="rect">
            <a:avLst/>
          </a:prstGeom>
          <a:noFill/>
          <a:ln w="9525">
            <a:noFill/>
            <a:miter lim="800000"/>
            <a:headEnd/>
            <a:tailEnd/>
          </a:ln>
        </p:spPr>
      </p:pic>
      <p:pic>
        <p:nvPicPr>
          <p:cNvPr id="56" name="Picture 7"/>
          <p:cNvPicPr>
            <a:picLocks noChangeAspect="1" noChangeArrowheads="1"/>
          </p:cNvPicPr>
          <p:nvPr/>
        </p:nvPicPr>
        <p:blipFill>
          <a:blip r:embed="rId5" cstate="print"/>
          <a:srcRect/>
          <a:stretch>
            <a:fillRect/>
          </a:stretch>
        </p:blipFill>
        <p:spPr bwMode="auto">
          <a:xfrm>
            <a:off x="7524761" y="1857366"/>
            <a:ext cx="547071" cy="285753"/>
          </a:xfrm>
          <a:prstGeom prst="rect">
            <a:avLst/>
          </a:prstGeom>
          <a:noFill/>
          <a:ln w="9525">
            <a:noFill/>
            <a:miter lim="800000"/>
            <a:headEnd/>
            <a:tailEnd/>
          </a:ln>
        </p:spPr>
      </p:pic>
      <p:pic>
        <p:nvPicPr>
          <p:cNvPr id="57" name="Picture 7"/>
          <p:cNvPicPr>
            <a:picLocks noChangeAspect="1" noChangeArrowheads="1"/>
          </p:cNvPicPr>
          <p:nvPr/>
        </p:nvPicPr>
        <p:blipFill>
          <a:blip r:embed="rId5" cstate="print"/>
          <a:srcRect/>
          <a:stretch>
            <a:fillRect/>
          </a:stretch>
        </p:blipFill>
        <p:spPr bwMode="auto">
          <a:xfrm>
            <a:off x="6524629" y="1714490"/>
            <a:ext cx="547071" cy="285753"/>
          </a:xfrm>
          <a:prstGeom prst="rect">
            <a:avLst/>
          </a:prstGeom>
          <a:noFill/>
          <a:ln w="9525">
            <a:noFill/>
            <a:miter lim="800000"/>
            <a:headEnd/>
            <a:tailEnd/>
          </a:ln>
        </p:spPr>
      </p:pic>
      <p:pic>
        <p:nvPicPr>
          <p:cNvPr id="58" name="Picture 7"/>
          <p:cNvPicPr>
            <a:picLocks noChangeAspect="1" noChangeArrowheads="1"/>
          </p:cNvPicPr>
          <p:nvPr/>
        </p:nvPicPr>
        <p:blipFill>
          <a:blip r:embed="rId5" cstate="print"/>
          <a:srcRect/>
          <a:stretch>
            <a:fillRect/>
          </a:stretch>
        </p:blipFill>
        <p:spPr bwMode="auto">
          <a:xfrm>
            <a:off x="2309787" y="285730"/>
            <a:ext cx="547071" cy="285753"/>
          </a:xfrm>
          <a:prstGeom prst="rect">
            <a:avLst/>
          </a:prstGeom>
          <a:noFill/>
          <a:ln w="9525">
            <a:noFill/>
            <a:miter lim="800000"/>
            <a:headEnd/>
            <a:tailEnd/>
          </a:ln>
        </p:spPr>
      </p:pic>
      <p:pic>
        <p:nvPicPr>
          <p:cNvPr id="59" name="Picture 7"/>
          <p:cNvPicPr>
            <a:picLocks noChangeAspect="1" noChangeArrowheads="1"/>
          </p:cNvPicPr>
          <p:nvPr/>
        </p:nvPicPr>
        <p:blipFill>
          <a:blip r:embed="rId5" cstate="print"/>
          <a:srcRect/>
          <a:stretch>
            <a:fillRect/>
          </a:stretch>
        </p:blipFill>
        <p:spPr bwMode="auto">
          <a:xfrm>
            <a:off x="6667505" y="2643184"/>
            <a:ext cx="547071" cy="285753"/>
          </a:xfrm>
          <a:prstGeom prst="rect">
            <a:avLst/>
          </a:prstGeom>
          <a:noFill/>
          <a:ln w="9525">
            <a:noFill/>
            <a:miter lim="800000"/>
            <a:headEnd/>
            <a:tailEnd/>
          </a:ln>
        </p:spPr>
      </p:pic>
      <p:pic>
        <p:nvPicPr>
          <p:cNvPr id="34" name="Picture 7"/>
          <p:cNvPicPr>
            <a:picLocks noChangeAspect="1" noChangeArrowheads="1"/>
          </p:cNvPicPr>
          <p:nvPr/>
        </p:nvPicPr>
        <p:blipFill>
          <a:blip r:embed="rId5" cstate="print"/>
          <a:srcRect/>
          <a:stretch>
            <a:fillRect/>
          </a:stretch>
        </p:blipFill>
        <p:spPr bwMode="auto">
          <a:xfrm>
            <a:off x="6628782" y="6410341"/>
            <a:ext cx="547071" cy="285753"/>
          </a:xfrm>
          <a:prstGeom prst="rect">
            <a:avLst/>
          </a:prstGeom>
          <a:noFill/>
          <a:ln w="9525">
            <a:noFill/>
            <a:miter lim="800000"/>
            <a:headEnd/>
            <a:tailEnd/>
          </a:ln>
        </p:spPr>
      </p:pic>
      <p:pic>
        <p:nvPicPr>
          <p:cNvPr id="35" name="Picture 7"/>
          <p:cNvPicPr>
            <a:picLocks noChangeAspect="1" noChangeArrowheads="1"/>
          </p:cNvPicPr>
          <p:nvPr/>
        </p:nvPicPr>
        <p:blipFill>
          <a:blip r:embed="rId5" cstate="print"/>
          <a:srcRect/>
          <a:stretch>
            <a:fillRect/>
          </a:stretch>
        </p:blipFill>
        <p:spPr bwMode="auto">
          <a:xfrm>
            <a:off x="3838559" y="5129246"/>
            <a:ext cx="547071" cy="285753"/>
          </a:xfrm>
          <a:prstGeom prst="rect">
            <a:avLst/>
          </a:prstGeom>
          <a:noFill/>
          <a:ln w="9525">
            <a:noFill/>
            <a:miter lim="800000"/>
            <a:headEnd/>
            <a:tailEnd/>
          </a:ln>
        </p:spPr>
      </p:pic>
      <p:pic>
        <p:nvPicPr>
          <p:cNvPr id="36" name="Picture 7"/>
          <p:cNvPicPr>
            <a:picLocks noChangeAspect="1" noChangeArrowheads="1"/>
          </p:cNvPicPr>
          <p:nvPr/>
        </p:nvPicPr>
        <p:blipFill>
          <a:blip r:embed="rId5" cstate="print"/>
          <a:srcRect/>
          <a:stretch>
            <a:fillRect/>
          </a:stretch>
        </p:blipFill>
        <p:spPr bwMode="auto">
          <a:xfrm>
            <a:off x="1524001" y="5500704"/>
            <a:ext cx="547071" cy="285753"/>
          </a:xfrm>
          <a:prstGeom prst="rect">
            <a:avLst/>
          </a:prstGeom>
          <a:noFill/>
          <a:ln w="9525">
            <a:noFill/>
            <a:miter lim="800000"/>
            <a:headEnd/>
            <a:tailEnd/>
          </a:ln>
        </p:spPr>
      </p:pic>
      <p:pic>
        <p:nvPicPr>
          <p:cNvPr id="37" name="Picture 7"/>
          <p:cNvPicPr>
            <a:picLocks noChangeAspect="1" noChangeArrowheads="1"/>
          </p:cNvPicPr>
          <p:nvPr/>
        </p:nvPicPr>
        <p:blipFill>
          <a:blip r:embed="rId5" cstate="print"/>
          <a:srcRect/>
          <a:stretch>
            <a:fillRect/>
          </a:stretch>
        </p:blipFill>
        <p:spPr bwMode="auto">
          <a:xfrm>
            <a:off x="2796186" y="6034109"/>
            <a:ext cx="547071" cy="285753"/>
          </a:xfrm>
          <a:prstGeom prst="rect">
            <a:avLst/>
          </a:prstGeom>
          <a:noFill/>
          <a:ln w="9525">
            <a:noFill/>
            <a:miter lim="800000"/>
            <a:headEnd/>
            <a:tailEnd/>
          </a:ln>
        </p:spPr>
      </p:pic>
      <p:pic>
        <p:nvPicPr>
          <p:cNvPr id="38" name="Picture 7"/>
          <p:cNvPicPr>
            <a:picLocks noChangeAspect="1" noChangeArrowheads="1"/>
          </p:cNvPicPr>
          <p:nvPr/>
        </p:nvPicPr>
        <p:blipFill>
          <a:blip r:embed="rId5" cstate="print"/>
          <a:srcRect/>
          <a:stretch>
            <a:fillRect/>
          </a:stretch>
        </p:blipFill>
        <p:spPr bwMode="auto">
          <a:xfrm>
            <a:off x="3606645" y="6429398"/>
            <a:ext cx="547071" cy="285753"/>
          </a:xfrm>
          <a:prstGeom prst="rect">
            <a:avLst/>
          </a:prstGeom>
          <a:noFill/>
          <a:ln w="9525">
            <a:noFill/>
            <a:miter lim="800000"/>
            <a:headEnd/>
            <a:tailEnd/>
          </a:ln>
        </p:spPr>
      </p:pic>
      <p:pic>
        <p:nvPicPr>
          <p:cNvPr id="39" name="Picture 7"/>
          <p:cNvPicPr>
            <a:picLocks noChangeAspect="1" noChangeArrowheads="1"/>
          </p:cNvPicPr>
          <p:nvPr/>
        </p:nvPicPr>
        <p:blipFill>
          <a:blip r:embed="rId5" cstate="print"/>
          <a:srcRect/>
          <a:stretch>
            <a:fillRect/>
          </a:stretch>
        </p:blipFill>
        <p:spPr bwMode="auto">
          <a:xfrm>
            <a:off x="5606302" y="4309501"/>
            <a:ext cx="547071" cy="285753"/>
          </a:xfrm>
          <a:prstGeom prst="rect">
            <a:avLst/>
          </a:prstGeom>
          <a:noFill/>
          <a:ln w="9525">
            <a:noFill/>
            <a:miter lim="800000"/>
            <a:headEnd/>
            <a:tailEnd/>
          </a:ln>
        </p:spPr>
      </p:pic>
      <p:sp>
        <p:nvSpPr>
          <p:cNvPr id="50" name="TextBox 49"/>
          <p:cNvSpPr txBox="1"/>
          <p:nvPr/>
        </p:nvSpPr>
        <p:spPr>
          <a:xfrm>
            <a:off x="4087992" y="177778"/>
            <a:ext cx="5538787" cy="584776"/>
          </a:xfrm>
          <a:prstGeom prst="rect">
            <a:avLst/>
          </a:prstGeom>
          <a:noFill/>
        </p:spPr>
        <p:txBody>
          <a:bodyPr wrap="square" rtlCol="0">
            <a:spAutoFit/>
          </a:bodyPr>
          <a:lstStyle/>
          <a:p>
            <a:r>
              <a:rPr lang="is-IS" sz="3200" dirty="0" smtClean="0">
                <a:solidFill>
                  <a:schemeClr val="bg1"/>
                </a:solidFill>
                <a:latin typeface="+mj-lt"/>
                <a:ea typeface="+mj-ea"/>
                <a:cs typeface="+mj-cs"/>
              </a:rPr>
              <a:t>35 municipalities in 18 </a:t>
            </a:r>
            <a:r>
              <a:rPr lang="is-IS" sz="3200" dirty="0">
                <a:solidFill>
                  <a:schemeClr val="bg1"/>
                </a:solidFill>
                <a:latin typeface="+mj-lt"/>
                <a:ea typeface="+mj-ea"/>
                <a:cs typeface="+mj-cs"/>
              </a:rPr>
              <a:t>countries</a:t>
            </a:r>
          </a:p>
        </p:txBody>
      </p:sp>
      <p:sp>
        <p:nvSpPr>
          <p:cNvPr id="2" name="Rectangle 1"/>
          <p:cNvSpPr/>
          <p:nvPr/>
        </p:nvSpPr>
        <p:spPr>
          <a:xfrm>
            <a:off x="11134164" y="177778"/>
            <a:ext cx="1057836" cy="7008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32535" y="-146853"/>
            <a:ext cx="1303761" cy="7004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52461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103"/>
                                        </p:tgtEl>
                                        <p:attrNameLst>
                                          <p:attrName>style.visibility</p:attrName>
                                        </p:attrNameLst>
                                      </p:cBhvr>
                                      <p:to>
                                        <p:strVal val="visible"/>
                                      </p:to>
                                    </p:set>
                                    <p:anim calcmode="lin" valueType="num">
                                      <p:cBhvr>
                                        <p:cTn id="7" dur="500" fill="hold"/>
                                        <p:tgtEl>
                                          <p:spTgt spid="4103"/>
                                        </p:tgtEl>
                                        <p:attrNameLst>
                                          <p:attrName>ppt_w</p:attrName>
                                        </p:attrNameLst>
                                      </p:cBhvr>
                                      <p:tavLst>
                                        <p:tav tm="0">
                                          <p:val>
                                            <p:fltVal val="0"/>
                                          </p:val>
                                        </p:tav>
                                        <p:tav tm="100000">
                                          <p:val>
                                            <p:strVal val="#ppt_w"/>
                                          </p:val>
                                        </p:tav>
                                      </p:tavLst>
                                    </p:anim>
                                    <p:anim calcmode="lin" valueType="num">
                                      <p:cBhvr>
                                        <p:cTn id="8" dur="500" fill="hold"/>
                                        <p:tgtEl>
                                          <p:spTgt spid="4103"/>
                                        </p:tgtEl>
                                        <p:attrNameLst>
                                          <p:attrName>ppt_h</p:attrName>
                                        </p:attrNameLst>
                                      </p:cBhvr>
                                      <p:tavLst>
                                        <p:tav tm="0">
                                          <p:val>
                                            <p:fltVal val="0"/>
                                          </p:val>
                                        </p:tav>
                                        <p:tav tm="100000">
                                          <p:val>
                                            <p:strVal val="#ppt_h"/>
                                          </p:val>
                                        </p:tav>
                                      </p:tavLst>
                                    </p:anim>
                                    <p:anim calcmode="lin" valueType="num">
                                      <p:cBhvr>
                                        <p:cTn id="9" dur="500" fill="hold"/>
                                        <p:tgtEl>
                                          <p:spTgt spid="4103"/>
                                        </p:tgtEl>
                                        <p:attrNameLst>
                                          <p:attrName>style.rotation</p:attrName>
                                        </p:attrNameLst>
                                      </p:cBhvr>
                                      <p:tavLst>
                                        <p:tav tm="0">
                                          <p:val>
                                            <p:fltVal val="90"/>
                                          </p:val>
                                        </p:tav>
                                        <p:tav tm="100000">
                                          <p:val>
                                            <p:fltVal val="0"/>
                                          </p:val>
                                        </p:tav>
                                      </p:tavLst>
                                    </p:anim>
                                    <p:animEffect transition="in" filter="fade">
                                      <p:cBhvr>
                                        <p:cTn id="10" dur="500"/>
                                        <p:tgtEl>
                                          <p:spTgt spid="4103"/>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 calcmode="lin" valueType="num">
                                      <p:cBhvr>
                                        <p:cTn id="16" dur="500" fill="hold"/>
                                        <p:tgtEl>
                                          <p:spTgt spid="29"/>
                                        </p:tgtEl>
                                        <p:attrNameLst>
                                          <p:attrName>style.rotation</p:attrName>
                                        </p:attrNameLst>
                                      </p:cBhvr>
                                      <p:tavLst>
                                        <p:tav tm="0">
                                          <p:val>
                                            <p:fltVal val="90"/>
                                          </p:val>
                                        </p:tav>
                                        <p:tav tm="100000">
                                          <p:val>
                                            <p:fltVal val="0"/>
                                          </p:val>
                                        </p:tav>
                                      </p:tavLst>
                                    </p:anim>
                                    <p:animEffect transition="in" filter="fade">
                                      <p:cBhvr>
                                        <p:cTn id="17" dur="500"/>
                                        <p:tgtEl>
                                          <p:spTgt spid="29"/>
                                        </p:tgtEl>
                                      </p:cBhvr>
                                    </p:animEffect>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 calcmode="lin" valueType="num">
                                      <p:cBhvr>
                                        <p:cTn id="23" dur="500" fill="hold"/>
                                        <p:tgtEl>
                                          <p:spTgt spid="30"/>
                                        </p:tgtEl>
                                        <p:attrNameLst>
                                          <p:attrName>style.rotation</p:attrName>
                                        </p:attrNameLst>
                                      </p:cBhvr>
                                      <p:tavLst>
                                        <p:tav tm="0">
                                          <p:val>
                                            <p:fltVal val="90"/>
                                          </p:val>
                                        </p:tav>
                                        <p:tav tm="100000">
                                          <p:val>
                                            <p:fltVal val="0"/>
                                          </p:val>
                                        </p:tav>
                                      </p:tavLst>
                                    </p:anim>
                                    <p:animEffect transition="in" filter="fade">
                                      <p:cBhvr>
                                        <p:cTn id="24" dur="500"/>
                                        <p:tgtEl>
                                          <p:spTgt spid="30"/>
                                        </p:tgtEl>
                                      </p:cBhvr>
                                    </p:animEffect>
                                  </p:childTnLst>
                                </p:cTn>
                              </p:par>
                            </p:childTnLst>
                          </p:cTn>
                        </p:par>
                        <p:par>
                          <p:cTn id="25" fill="hold">
                            <p:stCondLst>
                              <p:cond delay="1500"/>
                            </p:stCondLst>
                            <p:childTnLst>
                              <p:par>
                                <p:cTn id="26" presetID="31" presetClass="entr" presetSubtype="0"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 calcmode="lin" valueType="num">
                                      <p:cBhvr>
                                        <p:cTn id="30" dur="500" fill="hold"/>
                                        <p:tgtEl>
                                          <p:spTgt spid="31"/>
                                        </p:tgtEl>
                                        <p:attrNameLst>
                                          <p:attrName>style.rotation</p:attrName>
                                        </p:attrNameLst>
                                      </p:cBhvr>
                                      <p:tavLst>
                                        <p:tav tm="0">
                                          <p:val>
                                            <p:fltVal val="90"/>
                                          </p:val>
                                        </p:tav>
                                        <p:tav tm="100000">
                                          <p:val>
                                            <p:fltVal val="0"/>
                                          </p:val>
                                        </p:tav>
                                      </p:tavLst>
                                    </p:anim>
                                    <p:animEffect transition="in" filter="fade">
                                      <p:cBhvr>
                                        <p:cTn id="31" dur="500"/>
                                        <p:tgtEl>
                                          <p:spTgt spid="31"/>
                                        </p:tgtEl>
                                      </p:cBhvr>
                                    </p:animEffect>
                                  </p:childTnLst>
                                </p:cTn>
                              </p:par>
                            </p:childTnLst>
                          </p:cTn>
                        </p:par>
                        <p:par>
                          <p:cTn id="32" fill="hold">
                            <p:stCondLst>
                              <p:cond delay="2000"/>
                            </p:stCondLst>
                            <p:childTnLst>
                              <p:par>
                                <p:cTn id="33" presetID="31" presetClass="entr" presetSubtype="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 calcmode="lin" valueType="num">
                                      <p:cBhvr>
                                        <p:cTn id="37" dur="500" fill="hold"/>
                                        <p:tgtEl>
                                          <p:spTgt spid="32"/>
                                        </p:tgtEl>
                                        <p:attrNameLst>
                                          <p:attrName>style.rotation</p:attrName>
                                        </p:attrNameLst>
                                      </p:cBhvr>
                                      <p:tavLst>
                                        <p:tav tm="0">
                                          <p:val>
                                            <p:fltVal val="90"/>
                                          </p:val>
                                        </p:tav>
                                        <p:tav tm="100000">
                                          <p:val>
                                            <p:fltVal val="0"/>
                                          </p:val>
                                        </p:tav>
                                      </p:tavLst>
                                    </p:anim>
                                    <p:animEffect transition="in" filter="fade">
                                      <p:cBhvr>
                                        <p:cTn id="38" dur="500"/>
                                        <p:tgtEl>
                                          <p:spTgt spid="32"/>
                                        </p:tgtEl>
                                      </p:cBhvr>
                                    </p:animEffect>
                                  </p:childTnLst>
                                </p:cTn>
                              </p:par>
                            </p:childTnLst>
                          </p:cTn>
                        </p:par>
                        <p:par>
                          <p:cTn id="39" fill="hold">
                            <p:stCondLst>
                              <p:cond delay="2500"/>
                            </p:stCondLst>
                            <p:childTnLst>
                              <p:par>
                                <p:cTn id="40" presetID="31" presetClass="entr" presetSubtype="0"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 calcmode="lin" valueType="num">
                                      <p:cBhvr>
                                        <p:cTn id="44" dur="500" fill="hold"/>
                                        <p:tgtEl>
                                          <p:spTgt spid="33"/>
                                        </p:tgtEl>
                                        <p:attrNameLst>
                                          <p:attrName>style.rotation</p:attrName>
                                        </p:attrNameLst>
                                      </p:cBhvr>
                                      <p:tavLst>
                                        <p:tav tm="0">
                                          <p:val>
                                            <p:fltVal val="90"/>
                                          </p:val>
                                        </p:tav>
                                        <p:tav tm="100000">
                                          <p:val>
                                            <p:fltVal val="0"/>
                                          </p:val>
                                        </p:tav>
                                      </p:tavLst>
                                    </p:anim>
                                    <p:animEffect transition="in" filter="fade">
                                      <p:cBhvr>
                                        <p:cTn id="45" dur="500"/>
                                        <p:tgtEl>
                                          <p:spTgt spid="33"/>
                                        </p:tgtEl>
                                      </p:cBhvr>
                                    </p:animEffect>
                                  </p:childTnLst>
                                </p:cTn>
                              </p:par>
                            </p:childTnLst>
                          </p:cTn>
                        </p:par>
                        <p:par>
                          <p:cTn id="46" fill="hold">
                            <p:stCondLst>
                              <p:cond delay="3000"/>
                            </p:stCondLst>
                            <p:childTnLst>
                              <p:par>
                                <p:cTn id="47" presetID="31" presetClass="entr" presetSubtype="0"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p:cTn id="49" dur="500" fill="hold"/>
                                        <p:tgtEl>
                                          <p:spTgt spid="40"/>
                                        </p:tgtEl>
                                        <p:attrNameLst>
                                          <p:attrName>ppt_w</p:attrName>
                                        </p:attrNameLst>
                                      </p:cBhvr>
                                      <p:tavLst>
                                        <p:tav tm="0">
                                          <p:val>
                                            <p:fltVal val="0"/>
                                          </p:val>
                                        </p:tav>
                                        <p:tav tm="100000">
                                          <p:val>
                                            <p:strVal val="#ppt_w"/>
                                          </p:val>
                                        </p:tav>
                                      </p:tavLst>
                                    </p:anim>
                                    <p:anim calcmode="lin" valueType="num">
                                      <p:cBhvr>
                                        <p:cTn id="50" dur="500" fill="hold"/>
                                        <p:tgtEl>
                                          <p:spTgt spid="40"/>
                                        </p:tgtEl>
                                        <p:attrNameLst>
                                          <p:attrName>ppt_h</p:attrName>
                                        </p:attrNameLst>
                                      </p:cBhvr>
                                      <p:tavLst>
                                        <p:tav tm="0">
                                          <p:val>
                                            <p:fltVal val="0"/>
                                          </p:val>
                                        </p:tav>
                                        <p:tav tm="100000">
                                          <p:val>
                                            <p:strVal val="#ppt_h"/>
                                          </p:val>
                                        </p:tav>
                                      </p:tavLst>
                                    </p:anim>
                                    <p:anim calcmode="lin" valueType="num">
                                      <p:cBhvr>
                                        <p:cTn id="51" dur="500" fill="hold"/>
                                        <p:tgtEl>
                                          <p:spTgt spid="40"/>
                                        </p:tgtEl>
                                        <p:attrNameLst>
                                          <p:attrName>style.rotation</p:attrName>
                                        </p:attrNameLst>
                                      </p:cBhvr>
                                      <p:tavLst>
                                        <p:tav tm="0">
                                          <p:val>
                                            <p:fltVal val="90"/>
                                          </p:val>
                                        </p:tav>
                                        <p:tav tm="100000">
                                          <p:val>
                                            <p:fltVal val="0"/>
                                          </p:val>
                                        </p:tav>
                                      </p:tavLst>
                                    </p:anim>
                                    <p:animEffect transition="in" filter="fade">
                                      <p:cBhvr>
                                        <p:cTn id="52" dur="500"/>
                                        <p:tgtEl>
                                          <p:spTgt spid="40"/>
                                        </p:tgtEl>
                                      </p:cBhvr>
                                    </p:animEffect>
                                  </p:childTnLst>
                                </p:cTn>
                              </p:par>
                            </p:childTnLst>
                          </p:cTn>
                        </p:par>
                        <p:par>
                          <p:cTn id="53" fill="hold">
                            <p:stCondLst>
                              <p:cond delay="3500"/>
                            </p:stCondLst>
                            <p:childTnLst>
                              <p:par>
                                <p:cTn id="54" presetID="31" presetClass="entr" presetSubtype="0" fill="hold" nodeType="afterEffect">
                                  <p:stCondLst>
                                    <p:cond delay="0"/>
                                  </p:stCondLst>
                                  <p:childTnLst>
                                    <p:set>
                                      <p:cBhvr>
                                        <p:cTn id="55" dur="1" fill="hold">
                                          <p:stCondLst>
                                            <p:cond delay="0"/>
                                          </p:stCondLst>
                                        </p:cTn>
                                        <p:tgtEl>
                                          <p:spTgt spid="41"/>
                                        </p:tgtEl>
                                        <p:attrNameLst>
                                          <p:attrName>style.visibility</p:attrName>
                                        </p:attrNameLst>
                                      </p:cBhvr>
                                      <p:to>
                                        <p:strVal val="visible"/>
                                      </p:to>
                                    </p:set>
                                    <p:anim calcmode="lin" valueType="num">
                                      <p:cBhvr>
                                        <p:cTn id="56" dur="500" fill="hold"/>
                                        <p:tgtEl>
                                          <p:spTgt spid="41"/>
                                        </p:tgtEl>
                                        <p:attrNameLst>
                                          <p:attrName>ppt_w</p:attrName>
                                        </p:attrNameLst>
                                      </p:cBhvr>
                                      <p:tavLst>
                                        <p:tav tm="0">
                                          <p:val>
                                            <p:fltVal val="0"/>
                                          </p:val>
                                        </p:tav>
                                        <p:tav tm="100000">
                                          <p:val>
                                            <p:strVal val="#ppt_w"/>
                                          </p:val>
                                        </p:tav>
                                      </p:tavLst>
                                    </p:anim>
                                    <p:anim calcmode="lin" valueType="num">
                                      <p:cBhvr>
                                        <p:cTn id="57" dur="500" fill="hold"/>
                                        <p:tgtEl>
                                          <p:spTgt spid="41"/>
                                        </p:tgtEl>
                                        <p:attrNameLst>
                                          <p:attrName>ppt_h</p:attrName>
                                        </p:attrNameLst>
                                      </p:cBhvr>
                                      <p:tavLst>
                                        <p:tav tm="0">
                                          <p:val>
                                            <p:fltVal val="0"/>
                                          </p:val>
                                        </p:tav>
                                        <p:tav tm="100000">
                                          <p:val>
                                            <p:strVal val="#ppt_h"/>
                                          </p:val>
                                        </p:tav>
                                      </p:tavLst>
                                    </p:anim>
                                    <p:anim calcmode="lin" valueType="num">
                                      <p:cBhvr>
                                        <p:cTn id="58" dur="500" fill="hold"/>
                                        <p:tgtEl>
                                          <p:spTgt spid="41"/>
                                        </p:tgtEl>
                                        <p:attrNameLst>
                                          <p:attrName>style.rotation</p:attrName>
                                        </p:attrNameLst>
                                      </p:cBhvr>
                                      <p:tavLst>
                                        <p:tav tm="0">
                                          <p:val>
                                            <p:fltVal val="90"/>
                                          </p:val>
                                        </p:tav>
                                        <p:tav tm="100000">
                                          <p:val>
                                            <p:fltVal val="0"/>
                                          </p:val>
                                        </p:tav>
                                      </p:tavLst>
                                    </p:anim>
                                    <p:animEffect transition="in" filter="fade">
                                      <p:cBhvr>
                                        <p:cTn id="59" dur="500"/>
                                        <p:tgtEl>
                                          <p:spTgt spid="41"/>
                                        </p:tgtEl>
                                      </p:cBhvr>
                                    </p:animEffect>
                                  </p:childTnLst>
                                </p:cTn>
                              </p:par>
                            </p:childTnLst>
                          </p:cTn>
                        </p:par>
                        <p:par>
                          <p:cTn id="60" fill="hold">
                            <p:stCondLst>
                              <p:cond delay="4000"/>
                            </p:stCondLst>
                            <p:childTnLst>
                              <p:par>
                                <p:cTn id="61" presetID="31" presetClass="entr" presetSubtype="0" fill="hold" nodeType="afterEffect">
                                  <p:stCondLst>
                                    <p:cond delay="0"/>
                                  </p:stCondLst>
                                  <p:childTnLst>
                                    <p:set>
                                      <p:cBhvr>
                                        <p:cTn id="62" dur="1" fill="hold">
                                          <p:stCondLst>
                                            <p:cond delay="0"/>
                                          </p:stCondLst>
                                        </p:cTn>
                                        <p:tgtEl>
                                          <p:spTgt spid="42"/>
                                        </p:tgtEl>
                                        <p:attrNameLst>
                                          <p:attrName>style.visibility</p:attrName>
                                        </p:attrNameLst>
                                      </p:cBhvr>
                                      <p:to>
                                        <p:strVal val="visible"/>
                                      </p:to>
                                    </p:set>
                                    <p:anim calcmode="lin" valueType="num">
                                      <p:cBhvr>
                                        <p:cTn id="63" dur="500" fill="hold"/>
                                        <p:tgtEl>
                                          <p:spTgt spid="42"/>
                                        </p:tgtEl>
                                        <p:attrNameLst>
                                          <p:attrName>ppt_w</p:attrName>
                                        </p:attrNameLst>
                                      </p:cBhvr>
                                      <p:tavLst>
                                        <p:tav tm="0">
                                          <p:val>
                                            <p:fltVal val="0"/>
                                          </p:val>
                                        </p:tav>
                                        <p:tav tm="100000">
                                          <p:val>
                                            <p:strVal val="#ppt_w"/>
                                          </p:val>
                                        </p:tav>
                                      </p:tavLst>
                                    </p:anim>
                                    <p:anim calcmode="lin" valueType="num">
                                      <p:cBhvr>
                                        <p:cTn id="64" dur="500" fill="hold"/>
                                        <p:tgtEl>
                                          <p:spTgt spid="42"/>
                                        </p:tgtEl>
                                        <p:attrNameLst>
                                          <p:attrName>ppt_h</p:attrName>
                                        </p:attrNameLst>
                                      </p:cBhvr>
                                      <p:tavLst>
                                        <p:tav tm="0">
                                          <p:val>
                                            <p:fltVal val="0"/>
                                          </p:val>
                                        </p:tav>
                                        <p:tav tm="100000">
                                          <p:val>
                                            <p:strVal val="#ppt_h"/>
                                          </p:val>
                                        </p:tav>
                                      </p:tavLst>
                                    </p:anim>
                                    <p:anim calcmode="lin" valueType="num">
                                      <p:cBhvr>
                                        <p:cTn id="65" dur="500" fill="hold"/>
                                        <p:tgtEl>
                                          <p:spTgt spid="42"/>
                                        </p:tgtEl>
                                        <p:attrNameLst>
                                          <p:attrName>style.rotation</p:attrName>
                                        </p:attrNameLst>
                                      </p:cBhvr>
                                      <p:tavLst>
                                        <p:tav tm="0">
                                          <p:val>
                                            <p:fltVal val="90"/>
                                          </p:val>
                                        </p:tav>
                                        <p:tav tm="100000">
                                          <p:val>
                                            <p:fltVal val="0"/>
                                          </p:val>
                                        </p:tav>
                                      </p:tavLst>
                                    </p:anim>
                                    <p:animEffect transition="in" filter="fade">
                                      <p:cBhvr>
                                        <p:cTn id="66" dur="500"/>
                                        <p:tgtEl>
                                          <p:spTgt spid="42"/>
                                        </p:tgtEl>
                                      </p:cBhvr>
                                    </p:animEffect>
                                  </p:childTnLst>
                                </p:cTn>
                              </p:par>
                            </p:childTnLst>
                          </p:cTn>
                        </p:par>
                        <p:par>
                          <p:cTn id="67" fill="hold">
                            <p:stCondLst>
                              <p:cond delay="4500"/>
                            </p:stCondLst>
                            <p:childTnLst>
                              <p:par>
                                <p:cTn id="68" presetID="31" presetClass="entr" presetSubtype="0" fill="hold" nodeType="afterEffect">
                                  <p:stCondLst>
                                    <p:cond delay="0"/>
                                  </p:stCondLst>
                                  <p:childTnLst>
                                    <p:set>
                                      <p:cBhvr>
                                        <p:cTn id="69" dur="1" fill="hold">
                                          <p:stCondLst>
                                            <p:cond delay="0"/>
                                          </p:stCondLst>
                                        </p:cTn>
                                        <p:tgtEl>
                                          <p:spTgt spid="43"/>
                                        </p:tgtEl>
                                        <p:attrNameLst>
                                          <p:attrName>style.visibility</p:attrName>
                                        </p:attrNameLst>
                                      </p:cBhvr>
                                      <p:to>
                                        <p:strVal val="visible"/>
                                      </p:to>
                                    </p:set>
                                    <p:anim calcmode="lin" valueType="num">
                                      <p:cBhvr>
                                        <p:cTn id="70" dur="500" fill="hold"/>
                                        <p:tgtEl>
                                          <p:spTgt spid="43"/>
                                        </p:tgtEl>
                                        <p:attrNameLst>
                                          <p:attrName>ppt_w</p:attrName>
                                        </p:attrNameLst>
                                      </p:cBhvr>
                                      <p:tavLst>
                                        <p:tav tm="0">
                                          <p:val>
                                            <p:fltVal val="0"/>
                                          </p:val>
                                        </p:tav>
                                        <p:tav tm="100000">
                                          <p:val>
                                            <p:strVal val="#ppt_w"/>
                                          </p:val>
                                        </p:tav>
                                      </p:tavLst>
                                    </p:anim>
                                    <p:anim calcmode="lin" valueType="num">
                                      <p:cBhvr>
                                        <p:cTn id="71" dur="500" fill="hold"/>
                                        <p:tgtEl>
                                          <p:spTgt spid="43"/>
                                        </p:tgtEl>
                                        <p:attrNameLst>
                                          <p:attrName>ppt_h</p:attrName>
                                        </p:attrNameLst>
                                      </p:cBhvr>
                                      <p:tavLst>
                                        <p:tav tm="0">
                                          <p:val>
                                            <p:fltVal val="0"/>
                                          </p:val>
                                        </p:tav>
                                        <p:tav tm="100000">
                                          <p:val>
                                            <p:strVal val="#ppt_h"/>
                                          </p:val>
                                        </p:tav>
                                      </p:tavLst>
                                    </p:anim>
                                    <p:anim calcmode="lin" valueType="num">
                                      <p:cBhvr>
                                        <p:cTn id="72" dur="500" fill="hold"/>
                                        <p:tgtEl>
                                          <p:spTgt spid="43"/>
                                        </p:tgtEl>
                                        <p:attrNameLst>
                                          <p:attrName>style.rotation</p:attrName>
                                        </p:attrNameLst>
                                      </p:cBhvr>
                                      <p:tavLst>
                                        <p:tav tm="0">
                                          <p:val>
                                            <p:fltVal val="90"/>
                                          </p:val>
                                        </p:tav>
                                        <p:tav tm="100000">
                                          <p:val>
                                            <p:fltVal val="0"/>
                                          </p:val>
                                        </p:tav>
                                      </p:tavLst>
                                    </p:anim>
                                    <p:animEffect transition="in" filter="fade">
                                      <p:cBhvr>
                                        <p:cTn id="73" dur="500"/>
                                        <p:tgtEl>
                                          <p:spTgt spid="43"/>
                                        </p:tgtEl>
                                      </p:cBhvr>
                                    </p:animEffect>
                                  </p:childTnLst>
                                </p:cTn>
                              </p:par>
                            </p:childTnLst>
                          </p:cTn>
                        </p:par>
                        <p:par>
                          <p:cTn id="74" fill="hold">
                            <p:stCondLst>
                              <p:cond delay="5000"/>
                            </p:stCondLst>
                            <p:childTnLst>
                              <p:par>
                                <p:cTn id="75" presetID="31" presetClass="entr" presetSubtype="0" fill="hold" nodeType="afterEffect">
                                  <p:stCondLst>
                                    <p:cond delay="0"/>
                                  </p:stCondLst>
                                  <p:childTnLst>
                                    <p:set>
                                      <p:cBhvr>
                                        <p:cTn id="76" dur="1" fill="hold">
                                          <p:stCondLst>
                                            <p:cond delay="0"/>
                                          </p:stCondLst>
                                        </p:cTn>
                                        <p:tgtEl>
                                          <p:spTgt spid="44"/>
                                        </p:tgtEl>
                                        <p:attrNameLst>
                                          <p:attrName>style.visibility</p:attrName>
                                        </p:attrNameLst>
                                      </p:cBhvr>
                                      <p:to>
                                        <p:strVal val="visible"/>
                                      </p:to>
                                    </p:set>
                                    <p:anim calcmode="lin" valueType="num">
                                      <p:cBhvr>
                                        <p:cTn id="77" dur="500" fill="hold"/>
                                        <p:tgtEl>
                                          <p:spTgt spid="44"/>
                                        </p:tgtEl>
                                        <p:attrNameLst>
                                          <p:attrName>ppt_w</p:attrName>
                                        </p:attrNameLst>
                                      </p:cBhvr>
                                      <p:tavLst>
                                        <p:tav tm="0">
                                          <p:val>
                                            <p:fltVal val="0"/>
                                          </p:val>
                                        </p:tav>
                                        <p:tav tm="100000">
                                          <p:val>
                                            <p:strVal val="#ppt_w"/>
                                          </p:val>
                                        </p:tav>
                                      </p:tavLst>
                                    </p:anim>
                                    <p:anim calcmode="lin" valueType="num">
                                      <p:cBhvr>
                                        <p:cTn id="78" dur="500" fill="hold"/>
                                        <p:tgtEl>
                                          <p:spTgt spid="44"/>
                                        </p:tgtEl>
                                        <p:attrNameLst>
                                          <p:attrName>ppt_h</p:attrName>
                                        </p:attrNameLst>
                                      </p:cBhvr>
                                      <p:tavLst>
                                        <p:tav tm="0">
                                          <p:val>
                                            <p:fltVal val="0"/>
                                          </p:val>
                                        </p:tav>
                                        <p:tav tm="100000">
                                          <p:val>
                                            <p:strVal val="#ppt_h"/>
                                          </p:val>
                                        </p:tav>
                                      </p:tavLst>
                                    </p:anim>
                                    <p:anim calcmode="lin" valueType="num">
                                      <p:cBhvr>
                                        <p:cTn id="79" dur="500" fill="hold"/>
                                        <p:tgtEl>
                                          <p:spTgt spid="44"/>
                                        </p:tgtEl>
                                        <p:attrNameLst>
                                          <p:attrName>style.rotation</p:attrName>
                                        </p:attrNameLst>
                                      </p:cBhvr>
                                      <p:tavLst>
                                        <p:tav tm="0">
                                          <p:val>
                                            <p:fltVal val="90"/>
                                          </p:val>
                                        </p:tav>
                                        <p:tav tm="100000">
                                          <p:val>
                                            <p:fltVal val="0"/>
                                          </p:val>
                                        </p:tav>
                                      </p:tavLst>
                                    </p:anim>
                                    <p:animEffect transition="in" filter="fade">
                                      <p:cBhvr>
                                        <p:cTn id="80" dur="500"/>
                                        <p:tgtEl>
                                          <p:spTgt spid="44"/>
                                        </p:tgtEl>
                                      </p:cBhvr>
                                    </p:animEffect>
                                  </p:childTnLst>
                                </p:cTn>
                              </p:par>
                            </p:childTnLst>
                          </p:cTn>
                        </p:par>
                        <p:par>
                          <p:cTn id="81" fill="hold">
                            <p:stCondLst>
                              <p:cond delay="5500"/>
                            </p:stCondLst>
                            <p:childTnLst>
                              <p:par>
                                <p:cTn id="82" presetID="31" presetClass="entr" presetSubtype="0" fill="hold" nodeType="afterEffect">
                                  <p:stCondLst>
                                    <p:cond delay="0"/>
                                  </p:stCondLst>
                                  <p:childTnLst>
                                    <p:set>
                                      <p:cBhvr>
                                        <p:cTn id="83" dur="1" fill="hold">
                                          <p:stCondLst>
                                            <p:cond delay="0"/>
                                          </p:stCondLst>
                                        </p:cTn>
                                        <p:tgtEl>
                                          <p:spTgt spid="45"/>
                                        </p:tgtEl>
                                        <p:attrNameLst>
                                          <p:attrName>style.visibility</p:attrName>
                                        </p:attrNameLst>
                                      </p:cBhvr>
                                      <p:to>
                                        <p:strVal val="visible"/>
                                      </p:to>
                                    </p:set>
                                    <p:anim calcmode="lin" valueType="num">
                                      <p:cBhvr>
                                        <p:cTn id="84" dur="500" fill="hold"/>
                                        <p:tgtEl>
                                          <p:spTgt spid="45"/>
                                        </p:tgtEl>
                                        <p:attrNameLst>
                                          <p:attrName>ppt_w</p:attrName>
                                        </p:attrNameLst>
                                      </p:cBhvr>
                                      <p:tavLst>
                                        <p:tav tm="0">
                                          <p:val>
                                            <p:fltVal val="0"/>
                                          </p:val>
                                        </p:tav>
                                        <p:tav tm="100000">
                                          <p:val>
                                            <p:strVal val="#ppt_w"/>
                                          </p:val>
                                        </p:tav>
                                      </p:tavLst>
                                    </p:anim>
                                    <p:anim calcmode="lin" valueType="num">
                                      <p:cBhvr>
                                        <p:cTn id="85" dur="500" fill="hold"/>
                                        <p:tgtEl>
                                          <p:spTgt spid="45"/>
                                        </p:tgtEl>
                                        <p:attrNameLst>
                                          <p:attrName>ppt_h</p:attrName>
                                        </p:attrNameLst>
                                      </p:cBhvr>
                                      <p:tavLst>
                                        <p:tav tm="0">
                                          <p:val>
                                            <p:fltVal val="0"/>
                                          </p:val>
                                        </p:tav>
                                        <p:tav tm="100000">
                                          <p:val>
                                            <p:strVal val="#ppt_h"/>
                                          </p:val>
                                        </p:tav>
                                      </p:tavLst>
                                    </p:anim>
                                    <p:anim calcmode="lin" valueType="num">
                                      <p:cBhvr>
                                        <p:cTn id="86" dur="500" fill="hold"/>
                                        <p:tgtEl>
                                          <p:spTgt spid="45"/>
                                        </p:tgtEl>
                                        <p:attrNameLst>
                                          <p:attrName>style.rotation</p:attrName>
                                        </p:attrNameLst>
                                      </p:cBhvr>
                                      <p:tavLst>
                                        <p:tav tm="0">
                                          <p:val>
                                            <p:fltVal val="90"/>
                                          </p:val>
                                        </p:tav>
                                        <p:tav tm="100000">
                                          <p:val>
                                            <p:fltVal val="0"/>
                                          </p:val>
                                        </p:tav>
                                      </p:tavLst>
                                    </p:anim>
                                    <p:animEffect transition="in" filter="fade">
                                      <p:cBhvr>
                                        <p:cTn id="87" dur="500"/>
                                        <p:tgtEl>
                                          <p:spTgt spid="45"/>
                                        </p:tgtEl>
                                      </p:cBhvr>
                                    </p:animEffect>
                                  </p:childTnLst>
                                </p:cTn>
                              </p:par>
                            </p:childTnLst>
                          </p:cTn>
                        </p:par>
                        <p:par>
                          <p:cTn id="88" fill="hold">
                            <p:stCondLst>
                              <p:cond delay="6000"/>
                            </p:stCondLst>
                            <p:childTnLst>
                              <p:par>
                                <p:cTn id="89" presetID="31" presetClass="entr" presetSubtype="0" fill="hold" nodeType="afterEffect">
                                  <p:stCondLst>
                                    <p:cond delay="0"/>
                                  </p:stCondLst>
                                  <p:childTnLst>
                                    <p:set>
                                      <p:cBhvr>
                                        <p:cTn id="90" dur="1" fill="hold">
                                          <p:stCondLst>
                                            <p:cond delay="0"/>
                                          </p:stCondLst>
                                        </p:cTn>
                                        <p:tgtEl>
                                          <p:spTgt spid="46"/>
                                        </p:tgtEl>
                                        <p:attrNameLst>
                                          <p:attrName>style.visibility</p:attrName>
                                        </p:attrNameLst>
                                      </p:cBhvr>
                                      <p:to>
                                        <p:strVal val="visible"/>
                                      </p:to>
                                    </p:set>
                                    <p:anim calcmode="lin" valueType="num">
                                      <p:cBhvr>
                                        <p:cTn id="91" dur="500" fill="hold"/>
                                        <p:tgtEl>
                                          <p:spTgt spid="46"/>
                                        </p:tgtEl>
                                        <p:attrNameLst>
                                          <p:attrName>ppt_w</p:attrName>
                                        </p:attrNameLst>
                                      </p:cBhvr>
                                      <p:tavLst>
                                        <p:tav tm="0">
                                          <p:val>
                                            <p:fltVal val="0"/>
                                          </p:val>
                                        </p:tav>
                                        <p:tav tm="100000">
                                          <p:val>
                                            <p:strVal val="#ppt_w"/>
                                          </p:val>
                                        </p:tav>
                                      </p:tavLst>
                                    </p:anim>
                                    <p:anim calcmode="lin" valueType="num">
                                      <p:cBhvr>
                                        <p:cTn id="92" dur="500" fill="hold"/>
                                        <p:tgtEl>
                                          <p:spTgt spid="46"/>
                                        </p:tgtEl>
                                        <p:attrNameLst>
                                          <p:attrName>ppt_h</p:attrName>
                                        </p:attrNameLst>
                                      </p:cBhvr>
                                      <p:tavLst>
                                        <p:tav tm="0">
                                          <p:val>
                                            <p:fltVal val="0"/>
                                          </p:val>
                                        </p:tav>
                                        <p:tav tm="100000">
                                          <p:val>
                                            <p:strVal val="#ppt_h"/>
                                          </p:val>
                                        </p:tav>
                                      </p:tavLst>
                                    </p:anim>
                                    <p:anim calcmode="lin" valueType="num">
                                      <p:cBhvr>
                                        <p:cTn id="93" dur="500" fill="hold"/>
                                        <p:tgtEl>
                                          <p:spTgt spid="46"/>
                                        </p:tgtEl>
                                        <p:attrNameLst>
                                          <p:attrName>style.rotation</p:attrName>
                                        </p:attrNameLst>
                                      </p:cBhvr>
                                      <p:tavLst>
                                        <p:tav tm="0">
                                          <p:val>
                                            <p:fltVal val="90"/>
                                          </p:val>
                                        </p:tav>
                                        <p:tav tm="100000">
                                          <p:val>
                                            <p:fltVal val="0"/>
                                          </p:val>
                                        </p:tav>
                                      </p:tavLst>
                                    </p:anim>
                                    <p:animEffect transition="in" filter="fade">
                                      <p:cBhvr>
                                        <p:cTn id="94" dur="500"/>
                                        <p:tgtEl>
                                          <p:spTgt spid="46"/>
                                        </p:tgtEl>
                                      </p:cBhvr>
                                    </p:animEffect>
                                  </p:childTnLst>
                                </p:cTn>
                              </p:par>
                            </p:childTnLst>
                          </p:cTn>
                        </p:par>
                        <p:par>
                          <p:cTn id="95" fill="hold">
                            <p:stCondLst>
                              <p:cond delay="6500"/>
                            </p:stCondLst>
                            <p:childTnLst>
                              <p:par>
                                <p:cTn id="96" presetID="31" presetClass="entr" presetSubtype="0" fill="hold" nodeType="afterEffect">
                                  <p:stCondLst>
                                    <p:cond delay="0"/>
                                  </p:stCondLst>
                                  <p:childTnLst>
                                    <p:set>
                                      <p:cBhvr>
                                        <p:cTn id="97" dur="1" fill="hold">
                                          <p:stCondLst>
                                            <p:cond delay="0"/>
                                          </p:stCondLst>
                                        </p:cTn>
                                        <p:tgtEl>
                                          <p:spTgt spid="47"/>
                                        </p:tgtEl>
                                        <p:attrNameLst>
                                          <p:attrName>style.visibility</p:attrName>
                                        </p:attrNameLst>
                                      </p:cBhvr>
                                      <p:to>
                                        <p:strVal val="visible"/>
                                      </p:to>
                                    </p:set>
                                    <p:anim calcmode="lin" valueType="num">
                                      <p:cBhvr>
                                        <p:cTn id="98" dur="500" fill="hold"/>
                                        <p:tgtEl>
                                          <p:spTgt spid="47"/>
                                        </p:tgtEl>
                                        <p:attrNameLst>
                                          <p:attrName>ppt_w</p:attrName>
                                        </p:attrNameLst>
                                      </p:cBhvr>
                                      <p:tavLst>
                                        <p:tav tm="0">
                                          <p:val>
                                            <p:fltVal val="0"/>
                                          </p:val>
                                        </p:tav>
                                        <p:tav tm="100000">
                                          <p:val>
                                            <p:strVal val="#ppt_w"/>
                                          </p:val>
                                        </p:tav>
                                      </p:tavLst>
                                    </p:anim>
                                    <p:anim calcmode="lin" valueType="num">
                                      <p:cBhvr>
                                        <p:cTn id="99" dur="500" fill="hold"/>
                                        <p:tgtEl>
                                          <p:spTgt spid="47"/>
                                        </p:tgtEl>
                                        <p:attrNameLst>
                                          <p:attrName>ppt_h</p:attrName>
                                        </p:attrNameLst>
                                      </p:cBhvr>
                                      <p:tavLst>
                                        <p:tav tm="0">
                                          <p:val>
                                            <p:fltVal val="0"/>
                                          </p:val>
                                        </p:tav>
                                        <p:tav tm="100000">
                                          <p:val>
                                            <p:strVal val="#ppt_h"/>
                                          </p:val>
                                        </p:tav>
                                      </p:tavLst>
                                    </p:anim>
                                    <p:anim calcmode="lin" valueType="num">
                                      <p:cBhvr>
                                        <p:cTn id="100" dur="500" fill="hold"/>
                                        <p:tgtEl>
                                          <p:spTgt spid="47"/>
                                        </p:tgtEl>
                                        <p:attrNameLst>
                                          <p:attrName>style.rotation</p:attrName>
                                        </p:attrNameLst>
                                      </p:cBhvr>
                                      <p:tavLst>
                                        <p:tav tm="0">
                                          <p:val>
                                            <p:fltVal val="90"/>
                                          </p:val>
                                        </p:tav>
                                        <p:tav tm="100000">
                                          <p:val>
                                            <p:fltVal val="0"/>
                                          </p:val>
                                        </p:tav>
                                      </p:tavLst>
                                    </p:anim>
                                    <p:animEffect transition="in" filter="fade">
                                      <p:cBhvr>
                                        <p:cTn id="101" dur="500"/>
                                        <p:tgtEl>
                                          <p:spTgt spid="47"/>
                                        </p:tgtEl>
                                      </p:cBhvr>
                                    </p:animEffect>
                                  </p:childTnLst>
                                </p:cTn>
                              </p:par>
                            </p:childTnLst>
                          </p:cTn>
                        </p:par>
                        <p:par>
                          <p:cTn id="102" fill="hold">
                            <p:stCondLst>
                              <p:cond delay="7000"/>
                            </p:stCondLst>
                            <p:childTnLst>
                              <p:par>
                                <p:cTn id="103" presetID="31" presetClass="entr" presetSubtype="0" fill="hold" nodeType="afterEffect">
                                  <p:stCondLst>
                                    <p:cond delay="0"/>
                                  </p:stCondLst>
                                  <p:childTnLst>
                                    <p:set>
                                      <p:cBhvr>
                                        <p:cTn id="104" dur="1" fill="hold">
                                          <p:stCondLst>
                                            <p:cond delay="0"/>
                                          </p:stCondLst>
                                        </p:cTn>
                                        <p:tgtEl>
                                          <p:spTgt spid="48"/>
                                        </p:tgtEl>
                                        <p:attrNameLst>
                                          <p:attrName>style.visibility</p:attrName>
                                        </p:attrNameLst>
                                      </p:cBhvr>
                                      <p:to>
                                        <p:strVal val="visible"/>
                                      </p:to>
                                    </p:set>
                                    <p:anim calcmode="lin" valueType="num">
                                      <p:cBhvr>
                                        <p:cTn id="105" dur="500" fill="hold"/>
                                        <p:tgtEl>
                                          <p:spTgt spid="48"/>
                                        </p:tgtEl>
                                        <p:attrNameLst>
                                          <p:attrName>ppt_w</p:attrName>
                                        </p:attrNameLst>
                                      </p:cBhvr>
                                      <p:tavLst>
                                        <p:tav tm="0">
                                          <p:val>
                                            <p:fltVal val="0"/>
                                          </p:val>
                                        </p:tav>
                                        <p:tav tm="100000">
                                          <p:val>
                                            <p:strVal val="#ppt_w"/>
                                          </p:val>
                                        </p:tav>
                                      </p:tavLst>
                                    </p:anim>
                                    <p:anim calcmode="lin" valueType="num">
                                      <p:cBhvr>
                                        <p:cTn id="106" dur="500" fill="hold"/>
                                        <p:tgtEl>
                                          <p:spTgt spid="48"/>
                                        </p:tgtEl>
                                        <p:attrNameLst>
                                          <p:attrName>ppt_h</p:attrName>
                                        </p:attrNameLst>
                                      </p:cBhvr>
                                      <p:tavLst>
                                        <p:tav tm="0">
                                          <p:val>
                                            <p:fltVal val="0"/>
                                          </p:val>
                                        </p:tav>
                                        <p:tav tm="100000">
                                          <p:val>
                                            <p:strVal val="#ppt_h"/>
                                          </p:val>
                                        </p:tav>
                                      </p:tavLst>
                                    </p:anim>
                                    <p:anim calcmode="lin" valueType="num">
                                      <p:cBhvr>
                                        <p:cTn id="107" dur="500" fill="hold"/>
                                        <p:tgtEl>
                                          <p:spTgt spid="48"/>
                                        </p:tgtEl>
                                        <p:attrNameLst>
                                          <p:attrName>style.rotation</p:attrName>
                                        </p:attrNameLst>
                                      </p:cBhvr>
                                      <p:tavLst>
                                        <p:tav tm="0">
                                          <p:val>
                                            <p:fltVal val="90"/>
                                          </p:val>
                                        </p:tav>
                                        <p:tav tm="100000">
                                          <p:val>
                                            <p:fltVal val="0"/>
                                          </p:val>
                                        </p:tav>
                                      </p:tavLst>
                                    </p:anim>
                                    <p:animEffect transition="in" filter="fade">
                                      <p:cBhvr>
                                        <p:cTn id="108" dur="500"/>
                                        <p:tgtEl>
                                          <p:spTgt spid="48"/>
                                        </p:tgtEl>
                                      </p:cBhvr>
                                    </p:animEffect>
                                  </p:childTnLst>
                                </p:cTn>
                              </p:par>
                            </p:childTnLst>
                          </p:cTn>
                        </p:par>
                        <p:par>
                          <p:cTn id="109" fill="hold">
                            <p:stCondLst>
                              <p:cond delay="7500"/>
                            </p:stCondLst>
                            <p:childTnLst>
                              <p:par>
                                <p:cTn id="110" presetID="31" presetClass="entr" presetSubtype="0" fill="hold" nodeType="afterEffect">
                                  <p:stCondLst>
                                    <p:cond delay="0"/>
                                  </p:stCondLst>
                                  <p:childTnLst>
                                    <p:set>
                                      <p:cBhvr>
                                        <p:cTn id="111" dur="1" fill="hold">
                                          <p:stCondLst>
                                            <p:cond delay="0"/>
                                          </p:stCondLst>
                                        </p:cTn>
                                        <p:tgtEl>
                                          <p:spTgt spid="49"/>
                                        </p:tgtEl>
                                        <p:attrNameLst>
                                          <p:attrName>style.visibility</p:attrName>
                                        </p:attrNameLst>
                                      </p:cBhvr>
                                      <p:to>
                                        <p:strVal val="visible"/>
                                      </p:to>
                                    </p:set>
                                    <p:anim calcmode="lin" valueType="num">
                                      <p:cBhvr>
                                        <p:cTn id="112" dur="500" fill="hold"/>
                                        <p:tgtEl>
                                          <p:spTgt spid="49"/>
                                        </p:tgtEl>
                                        <p:attrNameLst>
                                          <p:attrName>ppt_w</p:attrName>
                                        </p:attrNameLst>
                                      </p:cBhvr>
                                      <p:tavLst>
                                        <p:tav tm="0">
                                          <p:val>
                                            <p:fltVal val="0"/>
                                          </p:val>
                                        </p:tav>
                                        <p:tav tm="100000">
                                          <p:val>
                                            <p:strVal val="#ppt_w"/>
                                          </p:val>
                                        </p:tav>
                                      </p:tavLst>
                                    </p:anim>
                                    <p:anim calcmode="lin" valueType="num">
                                      <p:cBhvr>
                                        <p:cTn id="113" dur="500" fill="hold"/>
                                        <p:tgtEl>
                                          <p:spTgt spid="49"/>
                                        </p:tgtEl>
                                        <p:attrNameLst>
                                          <p:attrName>ppt_h</p:attrName>
                                        </p:attrNameLst>
                                      </p:cBhvr>
                                      <p:tavLst>
                                        <p:tav tm="0">
                                          <p:val>
                                            <p:fltVal val="0"/>
                                          </p:val>
                                        </p:tav>
                                        <p:tav tm="100000">
                                          <p:val>
                                            <p:strVal val="#ppt_h"/>
                                          </p:val>
                                        </p:tav>
                                      </p:tavLst>
                                    </p:anim>
                                    <p:anim calcmode="lin" valueType="num">
                                      <p:cBhvr>
                                        <p:cTn id="114" dur="500" fill="hold"/>
                                        <p:tgtEl>
                                          <p:spTgt spid="49"/>
                                        </p:tgtEl>
                                        <p:attrNameLst>
                                          <p:attrName>style.rotation</p:attrName>
                                        </p:attrNameLst>
                                      </p:cBhvr>
                                      <p:tavLst>
                                        <p:tav tm="0">
                                          <p:val>
                                            <p:fltVal val="90"/>
                                          </p:val>
                                        </p:tav>
                                        <p:tav tm="100000">
                                          <p:val>
                                            <p:fltVal val="0"/>
                                          </p:val>
                                        </p:tav>
                                      </p:tavLst>
                                    </p:anim>
                                    <p:animEffect transition="in" filter="fade">
                                      <p:cBhvr>
                                        <p:cTn id="115" dur="500"/>
                                        <p:tgtEl>
                                          <p:spTgt spid="49"/>
                                        </p:tgtEl>
                                      </p:cBhvr>
                                    </p:animEffect>
                                  </p:childTnLst>
                                </p:cTn>
                              </p:par>
                            </p:childTnLst>
                          </p:cTn>
                        </p:par>
                        <p:par>
                          <p:cTn id="116" fill="hold">
                            <p:stCondLst>
                              <p:cond delay="8000"/>
                            </p:stCondLst>
                            <p:childTnLst>
                              <p:par>
                                <p:cTn id="117" presetID="31" presetClass="entr" presetSubtype="0" fill="hold" nodeType="afterEffect">
                                  <p:stCondLst>
                                    <p:cond delay="0"/>
                                  </p:stCondLst>
                                  <p:childTnLst>
                                    <p:set>
                                      <p:cBhvr>
                                        <p:cTn id="118" dur="1" fill="hold">
                                          <p:stCondLst>
                                            <p:cond delay="0"/>
                                          </p:stCondLst>
                                        </p:cTn>
                                        <p:tgtEl>
                                          <p:spTgt spid="51"/>
                                        </p:tgtEl>
                                        <p:attrNameLst>
                                          <p:attrName>style.visibility</p:attrName>
                                        </p:attrNameLst>
                                      </p:cBhvr>
                                      <p:to>
                                        <p:strVal val="visible"/>
                                      </p:to>
                                    </p:set>
                                    <p:anim calcmode="lin" valueType="num">
                                      <p:cBhvr>
                                        <p:cTn id="119" dur="500" fill="hold"/>
                                        <p:tgtEl>
                                          <p:spTgt spid="51"/>
                                        </p:tgtEl>
                                        <p:attrNameLst>
                                          <p:attrName>ppt_w</p:attrName>
                                        </p:attrNameLst>
                                      </p:cBhvr>
                                      <p:tavLst>
                                        <p:tav tm="0">
                                          <p:val>
                                            <p:fltVal val="0"/>
                                          </p:val>
                                        </p:tav>
                                        <p:tav tm="100000">
                                          <p:val>
                                            <p:strVal val="#ppt_w"/>
                                          </p:val>
                                        </p:tav>
                                      </p:tavLst>
                                    </p:anim>
                                    <p:anim calcmode="lin" valueType="num">
                                      <p:cBhvr>
                                        <p:cTn id="120" dur="500" fill="hold"/>
                                        <p:tgtEl>
                                          <p:spTgt spid="51"/>
                                        </p:tgtEl>
                                        <p:attrNameLst>
                                          <p:attrName>ppt_h</p:attrName>
                                        </p:attrNameLst>
                                      </p:cBhvr>
                                      <p:tavLst>
                                        <p:tav tm="0">
                                          <p:val>
                                            <p:fltVal val="0"/>
                                          </p:val>
                                        </p:tav>
                                        <p:tav tm="100000">
                                          <p:val>
                                            <p:strVal val="#ppt_h"/>
                                          </p:val>
                                        </p:tav>
                                      </p:tavLst>
                                    </p:anim>
                                    <p:anim calcmode="lin" valueType="num">
                                      <p:cBhvr>
                                        <p:cTn id="121" dur="500" fill="hold"/>
                                        <p:tgtEl>
                                          <p:spTgt spid="51"/>
                                        </p:tgtEl>
                                        <p:attrNameLst>
                                          <p:attrName>style.rotation</p:attrName>
                                        </p:attrNameLst>
                                      </p:cBhvr>
                                      <p:tavLst>
                                        <p:tav tm="0">
                                          <p:val>
                                            <p:fltVal val="90"/>
                                          </p:val>
                                        </p:tav>
                                        <p:tav tm="100000">
                                          <p:val>
                                            <p:fltVal val="0"/>
                                          </p:val>
                                        </p:tav>
                                      </p:tavLst>
                                    </p:anim>
                                    <p:animEffect transition="in" filter="fade">
                                      <p:cBhvr>
                                        <p:cTn id="122" dur="500"/>
                                        <p:tgtEl>
                                          <p:spTgt spid="51"/>
                                        </p:tgtEl>
                                      </p:cBhvr>
                                    </p:animEffect>
                                  </p:childTnLst>
                                </p:cTn>
                              </p:par>
                            </p:childTnLst>
                          </p:cTn>
                        </p:par>
                        <p:par>
                          <p:cTn id="123" fill="hold">
                            <p:stCondLst>
                              <p:cond delay="8500"/>
                            </p:stCondLst>
                            <p:childTnLst>
                              <p:par>
                                <p:cTn id="124" presetID="31" presetClass="entr" presetSubtype="0" fill="hold" nodeType="afterEffect">
                                  <p:stCondLst>
                                    <p:cond delay="0"/>
                                  </p:stCondLst>
                                  <p:childTnLst>
                                    <p:set>
                                      <p:cBhvr>
                                        <p:cTn id="125" dur="1" fill="hold">
                                          <p:stCondLst>
                                            <p:cond delay="0"/>
                                          </p:stCondLst>
                                        </p:cTn>
                                        <p:tgtEl>
                                          <p:spTgt spid="52"/>
                                        </p:tgtEl>
                                        <p:attrNameLst>
                                          <p:attrName>style.visibility</p:attrName>
                                        </p:attrNameLst>
                                      </p:cBhvr>
                                      <p:to>
                                        <p:strVal val="visible"/>
                                      </p:to>
                                    </p:set>
                                    <p:anim calcmode="lin" valueType="num">
                                      <p:cBhvr>
                                        <p:cTn id="126" dur="500" fill="hold"/>
                                        <p:tgtEl>
                                          <p:spTgt spid="52"/>
                                        </p:tgtEl>
                                        <p:attrNameLst>
                                          <p:attrName>ppt_w</p:attrName>
                                        </p:attrNameLst>
                                      </p:cBhvr>
                                      <p:tavLst>
                                        <p:tav tm="0">
                                          <p:val>
                                            <p:fltVal val="0"/>
                                          </p:val>
                                        </p:tav>
                                        <p:tav tm="100000">
                                          <p:val>
                                            <p:strVal val="#ppt_w"/>
                                          </p:val>
                                        </p:tav>
                                      </p:tavLst>
                                    </p:anim>
                                    <p:anim calcmode="lin" valueType="num">
                                      <p:cBhvr>
                                        <p:cTn id="127" dur="500" fill="hold"/>
                                        <p:tgtEl>
                                          <p:spTgt spid="52"/>
                                        </p:tgtEl>
                                        <p:attrNameLst>
                                          <p:attrName>ppt_h</p:attrName>
                                        </p:attrNameLst>
                                      </p:cBhvr>
                                      <p:tavLst>
                                        <p:tav tm="0">
                                          <p:val>
                                            <p:fltVal val="0"/>
                                          </p:val>
                                        </p:tav>
                                        <p:tav tm="100000">
                                          <p:val>
                                            <p:strVal val="#ppt_h"/>
                                          </p:val>
                                        </p:tav>
                                      </p:tavLst>
                                    </p:anim>
                                    <p:anim calcmode="lin" valueType="num">
                                      <p:cBhvr>
                                        <p:cTn id="128" dur="500" fill="hold"/>
                                        <p:tgtEl>
                                          <p:spTgt spid="52"/>
                                        </p:tgtEl>
                                        <p:attrNameLst>
                                          <p:attrName>style.rotation</p:attrName>
                                        </p:attrNameLst>
                                      </p:cBhvr>
                                      <p:tavLst>
                                        <p:tav tm="0">
                                          <p:val>
                                            <p:fltVal val="90"/>
                                          </p:val>
                                        </p:tav>
                                        <p:tav tm="100000">
                                          <p:val>
                                            <p:fltVal val="0"/>
                                          </p:val>
                                        </p:tav>
                                      </p:tavLst>
                                    </p:anim>
                                    <p:animEffect transition="in" filter="fade">
                                      <p:cBhvr>
                                        <p:cTn id="129" dur="500"/>
                                        <p:tgtEl>
                                          <p:spTgt spid="52"/>
                                        </p:tgtEl>
                                      </p:cBhvr>
                                    </p:animEffect>
                                  </p:childTnLst>
                                </p:cTn>
                              </p:par>
                            </p:childTnLst>
                          </p:cTn>
                        </p:par>
                        <p:par>
                          <p:cTn id="130" fill="hold">
                            <p:stCondLst>
                              <p:cond delay="9000"/>
                            </p:stCondLst>
                            <p:childTnLst>
                              <p:par>
                                <p:cTn id="131" presetID="31" presetClass="entr" presetSubtype="0" fill="hold" nodeType="afterEffect">
                                  <p:stCondLst>
                                    <p:cond delay="0"/>
                                  </p:stCondLst>
                                  <p:childTnLst>
                                    <p:set>
                                      <p:cBhvr>
                                        <p:cTn id="132" dur="1" fill="hold">
                                          <p:stCondLst>
                                            <p:cond delay="0"/>
                                          </p:stCondLst>
                                        </p:cTn>
                                        <p:tgtEl>
                                          <p:spTgt spid="53"/>
                                        </p:tgtEl>
                                        <p:attrNameLst>
                                          <p:attrName>style.visibility</p:attrName>
                                        </p:attrNameLst>
                                      </p:cBhvr>
                                      <p:to>
                                        <p:strVal val="visible"/>
                                      </p:to>
                                    </p:set>
                                    <p:anim calcmode="lin" valueType="num">
                                      <p:cBhvr>
                                        <p:cTn id="133" dur="500" fill="hold"/>
                                        <p:tgtEl>
                                          <p:spTgt spid="53"/>
                                        </p:tgtEl>
                                        <p:attrNameLst>
                                          <p:attrName>ppt_w</p:attrName>
                                        </p:attrNameLst>
                                      </p:cBhvr>
                                      <p:tavLst>
                                        <p:tav tm="0">
                                          <p:val>
                                            <p:fltVal val="0"/>
                                          </p:val>
                                        </p:tav>
                                        <p:tav tm="100000">
                                          <p:val>
                                            <p:strVal val="#ppt_w"/>
                                          </p:val>
                                        </p:tav>
                                      </p:tavLst>
                                    </p:anim>
                                    <p:anim calcmode="lin" valueType="num">
                                      <p:cBhvr>
                                        <p:cTn id="134" dur="500" fill="hold"/>
                                        <p:tgtEl>
                                          <p:spTgt spid="53"/>
                                        </p:tgtEl>
                                        <p:attrNameLst>
                                          <p:attrName>ppt_h</p:attrName>
                                        </p:attrNameLst>
                                      </p:cBhvr>
                                      <p:tavLst>
                                        <p:tav tm="0">
                                          <p:val>
                                            <p:fltVal val="0"/>
                                          </p:val>
                                        </p:tav>
                                        <p:tav tm="100000">
                                          <p:val>
                                            <p:strVal val="#ppt_h"/>
                                          </p:val>
                                        </p:tav>
                                      </p:tavLst>
                                    </p:anim>
                                    <p:anim calcmode="lin" valueType="num">
                                      <p:cBhvr>
                                        <p:cTn id="135" dur="500" fill="hold"/>
                                        <p:tgtEl>
                                          <p:spTgt spid="53"/>
                                        </p:tgtEl>
                                        <p:attrNameLst>
                                          <p:attrName>style.rotation</p:attrName>
                                        </p:attrNameLst>
                                      </p:cBhvr>
                                      <p:tavLst>
                                        <p:tav tm="0">
                                          <p:val>
                                            <p:fltVal val="90"/>
                                          </p:val>
                                        </p:tav>
                                        <p:tav tm="100000">
                                          <p:val>
                                            <p:fltVal val="0"/>
                                          </p:val>
                                        </p:tav>
                                      </p:tavLst>
                                    </p:anim>
                                    <p:animEffect transition="in" filter="fade">
                                      <p:cBhvr>
                                        <p:cTn id="136" dur="500"/>
                                        <p:tgtEl>
                                          <p:spTgt spid="53"/>
                                        </p:tgtEl>
                                      </p:cBhvr>
                                    </p:animEffect>
                                  </p:childTnLst>
                                </p:cTn>
                              </p:par>
                            </p:childTnLst>
                          </p:cTn>
                        </p:par>
                        <p:par>
                          <p:cTn id="137" fill="hold">
                            <p:stCondLst>
                              <p:cond delay="9500"/>
                            </p:stCondLst>
                            <p:childTnLst>
                              <p:par>
                                <p:cTn id="138" presetID="31" presetClass="entr" presetSubtype="0" fill="hold" nodeType="afterEffect">
                                  <p:stCondLst>
                                    <p:cond delay="0"/>
                                  </p:stCondLst>
                                  <p:childTnLst>
                                    <p:set>
                                      <p:cBhvr>
                                        <p:cTn id="139" dur="1" fill="hold">
                                          <p:stCondLst>
                                            <p:cond delay="0"/>
                                          </p:stCondLst>
                                        </p:cTn>
                                        <p:tgtEl>
                                          <p:spTgt spid="54"/>
                                        </p:tgtEl>
                                        <p:attrNameLst>
                                          <p:attrName>style.visibility</p:attrName>
                                        </p:attrNameLst>
                                      </p:cBhvr>
                                      <p:to>
                                        <p:strVal val="visible"/>
                                      </p:to>
                                    </p:set>
                                    <p:anim calcmode="lin" valueType="num">
                                      <p:cBhvr>
                                        <p:cTn id="140" dur="500" fill="hold"/>
                                        <p:tgtEl>
                                          <p:spTgt spid="54"/>
                                        </p:tgtEl>
                                        <p:attrNameLst>
                                          <p:attrName>ppt_w</p:attrName>
                                        </p:attrNameLst>
                                      </p:cBhvr>
                                      <p:tavLst>
                                        <p:tav tm="0">
                                          <p:val>
                                            <p:fltVal val="0"/>
                                          </p:val>
                                        </p:tav>
                                        <p:tav tm="100000">
                                          <p:val>
                                            <p:strVal val="#ppt_w"/>
                                          </p:val>
                                        </p:tav>
                                      </p:tavLst>
                                    </p:anim>
                                    <p:anim calcmode="lin" valueType="num">
                                      <p:cBhvr>
                                        <p:cTn id="141" dur="500" fill="hold"/>
                                        <p:tgtEl>
                                          <p:spTgt spid="54"/>
                                        </p:tgtEl>
                                        <p:attrNameLst>
                                          <p:attrName>ppt_h</p:attrName>
                                        </p:attrNameLst>
                                      </p:cBhvr>
                                      <p:tavLst>
                                        <p:tav tm="0">
                                          <p:val>
                                            <p:fltVal val="0"/>
                                          </p:val>
                                        </p:tav>
                                        <p:tav tm="100000">
                                          <p:val>
                                            <p:strVal val="#ppt_h"/>
                                          </p:val>
                                        </p:tav>
                                      </p:tavLst>
                                    </p:anim>
                                    <p:anim calcmode="lin" valueType="num">
                                      <p:cBhvr>
                                        <p:cTn id="142" dur="500" fill="hold"/>
                                        <p:tgtEl>
                                          <p:spTgt spid="54"/>
                                        </p:tgtEl>
                                        <p:attrNameLst>
                                          <p:attrName>style.rotation</p:attrName>
                                        </p:attrNameLst>
                                      </p:cBhvr>
                                      <p:tavLst>
                                        <p:tav tm="0">
                                          <p:val>
                                            <p:fltVal val="90"/>
                                          </p:val>
                                        </p:tav>
                                        <p:tav tm="100000">
                                          <p:val>
                                            <p:fltVal val="0"/>
                                          </p:val>
                                        </p:tav>
                                      </p:tavLst>
                                    </p:anim>
                                    <p:animEffect transition="in" filter="fade">
                                      <p:cBhvr>
                                        <p:cTn id="143" dur="500"/>
                                        <p:tgtEl>
                                          <p:spTgt spid="54"/>
                                        </p:tgtEl>
                                      </p:cBhvr>
                                    </p:animEffect>
                                  </p:childTnLst>
                                </p:cTn>
                              </p:par>
                            </p:childTnLst>
                          </p:cTn>
                        </p:par>
                        <p:par>
                          <p:cTn id="144" fill="hold">
                            <p:stCondLst>
                              <p:cond delay="10000"/>
                            </p:stCondLst>
                            <p:childTnLst>
                              <p:par>
                                <p:cTn id="145" presetID="31" presetClass="entr" presetSubtype="0" fill="hold" nodeType="afterEffect">
                                  <p:stCondLst>
                                    <p:cond delay="0"/>
                                  </p:stCondLst>
                                  <p:childTnLst>
                                    <p:set>
                                      <p:cBhvr>
                                        <p:cTn id="146" dur="1" fill="hold">
                                          <p:stCondLst>
                                            <p:cond delay="0"/>
                                          </p:stCondLst>
                                        </p:cTn>
                                        <p:tgtEl>
                                          <p:spTgt spid="55"/>
                                        </p:tgtEl>
                                        <p:attrNameLst>
                                          <p:attrName>style.visibility</p:attrName>
                                        </p:attrNameLst>
                                      </p:cBhvr>
                                      <p:to>
                                        <p:strVal val="visible"/>
                                      </p:to>
                                    </p:set>
                                    <p:anim calcmode="lin" valueType="num">
                                      <p:cBhvr>
                                        <p:cTn id="147" dur="500" fill="hold"/>
                                        <p:tgtEl>
                                          <p:spTgt spid="55"/>
                                        </p:tgtEl>
                                        <p:attrNameLst>
                                          <p:attrName>ppt_w</p:attrName>
                                        </p:attrNameLst>
                                      </p:cBhvr>
                                      <p:tavLst>
                                        <p:tav tm="0">
                                          <p:val>
                                            <p:fltVal val="0"/>
                                          </p:val>
                                        </p:tav>
                                        <p:tav tm="100000">
                                          <p:val>
                                            <p:strVal val="#ppt_w"/>
                                          </p:val>
                                        </p:tav>
                                      </p:tavLst>
                                    </p:anim>
                                    <p:anim calcmode="lin" valueType="num">
                                      <p:cBhvr>
                                        <p:cTn id="148" dur="500" fill="hold"/>
                                        <p:tgtEl>
                                          <p:spTgt spid="55"/>
                                        </p:tgtEl>
                                        <p:attrNameLst>
                                          <p:attrName>ppt_h</p:attrName>
                                        </p:attrNameLst>
                                      </p:cBhvr>
                                      <p:tavLst>
                                        <p:tav tm="0">
                                          <p:val>
                                            <p:fltVal val="0"/>
                                          </p:val>
                                        </p:tav>
                                        <p:tav tm="100000">
                                          <p:val>
                                            <p:strVal val="#ppt_h"/>
                                          </p:val>
                                        </p:tav>
                                      </p:tavLst>
                                    </p:anim>
                                    <p:anim calcmode="lin" valueType="num">
                                      <p:cBhvr>
                                        <p:cTn id="149" dur="500" fill="hold"/>
                                        <p:tgtEl>
                                          <p:spTgt spid="55"/>
                                        </p:tgtEl>
                                        <p:attrNameLst>
                                          <p:attrName>style.rotation</p:attrName>
                                        </p:attrNameLst>
                                      </p:cBhvr>
                                      <p:tavLst>
                                        <p:tav tm="0">
                                          <p:val>
                                            <p:fltVal val="90"/>
                                          </p:val>
                                        </p:tav>
                                        <p:tav tm="100000">
                                          <p:val>
                                            <p:fltVal val="0"/>
                                          </p:val>
                                        </p:tav>
                                      </p:tavLst>
                                    </p:anim>
                                    <p:animEffect transition="in" filter="fade">
                                      <p:cBhvr>
                                        <p:cTn id="150" dur="500"/>
                                        <p:tgtEl>
                                          <p:spTgt spid="55"/>
                                        </p:tgtEl>
                                      </p:cBhvr>
                                    </p:animEffect>
                                  </p:childTnLst>
                                </p:cTn>
                              </p:par>
                            </p:childTnLst>
                          </p:cTn>
                        </p:par>
                        <p:par>
                          <p:cTn id="151" fill="hold">
                            <p:stCondLst>
                              <p:cond delay="10500"/>
                            </p:stCondLst>
                            <p:childTnLst>
                              <p:par>
                                <p:cTn id="152" presetID="31" presetClass="entr" presetSubtype="0" fill="hold" nodeType="afterEffect">
                                  <p:stCondLst>
                                    <p:cond delay="0"/>
                                  </p:stCondLst>
                                  <p:childTnLst>
                                    <p:set>
                                      <p:cBhvr>
                                        <p:cTn id="153" dur="1" fill="hold">
                                          <p:stCondLst>
                                            <p:cond delay="0"/>
                                          </p:stCondLst>
                                        </p:cTn>
                                        <p:tgtEl>
                                          <p:spTgt spid="56"/>
                                        </p:tgtEl>
                                        <p:attrNameLst>
                                          <p:attrName>style.visibility</p:attrName>
                                        </p:attrNameLst>
                                      </p:cBhvr>
                                      <p:to>
                                        <p:strVal val="visible"/>
                                      </p:to>
                                    </p:set>
                                    <p:anim calcmode="lin" valueType="num">
                                      <p:cBhvr>
                                        <p:cTn id="154" dur="500" fill="hold"/>
                                        <p:tgtEl>
                                          <p:spTgt spid="56"/>
                                        </p:tgtEl>
                                        <p:attrNameLst>
                                          <p:attrName>ppt_w</p:attrName>
                                        </p:attrNameLst>
                                      </p:cBhvr>
                                      <p:tavLst>
                                        <p:tav tm="0">
                                          <p:val>
                                            <p:fltVal val="0"/>
                                          </p:val>
                                        </p:tav>
                                        <p:tav tm="100000">
                                          <p:val>
                                            <p:strVal val="#ppt_w"/>
                                          </p:val>
                                        </p:tav>
                                      </p:tavLst>
                                    </p:anim>
                                    <p:anim calcmode="lin" valueType="num">
                                      <p:cBhvr>
                                        <p:cTn id="155" dur="500" fill="hold"/>
                                        <p:tgtEl>
                                          <p:spTgt spid="56"/>
                                        </p:tgtEl>
                                        <p:attrNameLst>
                                          <p:attrName>ppt_h</p:attrName>
                                        </p:attrNameLst>
                                      </p:cBhvr>
                                      <p:tavLst>
                                        <p:tav tm="0">
                                          <p:val>
                                            <p:fltVal val="0"/>
                                          </p:val>
                                        </p:tav>
                                        <p:tav tm="100000">
                                          <p:val>
                                            <p:strVal val="#ppt_h"/>
                                          </p:val>
                                        </p:tav>
                                      </p:tavLst>
                                    </p:anim>
                                    <p:anim calcmode="lin" valueType="num">
                                      <p:cBhvr>
                                        <p:cTn id="156" dur="500" fill="hold"/>
                                        <p:tgtEl>
                                          <p:spTgt spid="56"/>
                                        </p:tgtEl>
                                        <p:attrNameLst>
                                          <p:attrName>style.rotation</p:attrName>
                                        </p:attrNameLst>
                                      </p:cBhvr>
                                      <p:tavLst>
                                        <p:tav tm="0">
                                          <p:val>
                                            <p:fltVal val="90"/>
                                          </p:val>
                                        </p:tav>
                                        <p:tav tm="100000">
                                          <p:val>
                                            <p:fltVal val="0"/>
                                          </p:val>
                                        </p:tav>
                                      </p:tavLst>
                                    </p:anim>
                                    <p:animEffect transition="in" filter="fade">
                                      <p:cBhvr>
                                        <p:cTn id="157" dur="500"/>
                                        <p:tgtEl>
                                          <p:spTgt spid="56"/>
                                        </p:tgtEl>
                                      </p:cBhvr>
                                    </p:animEffect>
                                  </p:childTnLst>
                                </p:cTn>
                              </p:par>
                            </p:childTnLst>
                          </p:cTn>
                        </p:par>
                        <p:par>
                          <p:cTn id="158" fill="hold">
                            <p:stCondLst>
                              <p:cond delay="11000"/>
                            </p:stCondLst>
                            <p:childTnLst>
                              <p:par>
                                <p:cTn id="159" presetID="31" presetClass="entr" presetSubtype="0" fill="hold" nodeType="afterEffect">
                                  <p:stCondLst>
                                    <p:cond delay="0"/>
                                  </p:stCondLst>
                                  <p:childTnLst>
                                    <p:set>
                                      <p:cBhvr>
                                        <p:cTn id="160" dur="1" fill="hold">
                                          <p:stCondLst>
                                            <p:cond delay="0"/>
                                          </p:stCondLst>
                                        </p:cTn>
                                        <p:tgtEl>
                                          <p:spTgt spid="57"/>
                                        </p:tgtEl>
                                        <p:attrNameLst>
                                          <p:attrName>style.visibility</p:attrName>
                                        </p:attrNameLst>
                                      </p:cBhvr>
                                      <p:to>
                                        <p:strVal val="visible"/>
                                      </p:to>
                                    </p:set>
                                    <p:anim calcmode="lin" valueType="num">
                                      <p:cBhvr>
                                        <p:cTn id="161" dur="500" fill="hold"/>
                                        <p:tgtEl>
                                          <p:spTgt spid="57"/>
                                        </p:tgtEl>
                                        <p:attrNameLst>
                                          <p:attrName>ppt_w</p:attrName>
                                        </p:attrNameLst>
                                      </p:cBhvr>
                                      <p:tavLst>
                                        <p:tav tm="0">
                                          <p:val>
                                            <p:fltVal val="0"/>
                                          </p:val>
                                        </p:tav>
                                        <p:tav tm="100000">
                                          <p:val>
                                            <p:strVal val="#ppt_w"/>
                                          </p:val>
                                        </p:tav>
                                      </p:tavLst>
                                    </p:anim>
                                    <p:anim calcmode="lin" valueType="num">
                                      <p:cBhvr>
                                        <p:cTn id="162" dur="500" fill="hold"/>
                                        <p:tgtEl>
                                          <p:spTgt spid="57"/>
                                        </p:tgtEl>
                                        <p:attrNameLst>
                                          <p:attrName>ppt_h</p:attrName>
                                        </p:attrNameLst>
                                      </p:cBhvr>
                                      <p:tavLst>
                                        <p:tav tm="0">
                                          <p:val>
                                            <p:fltVal val="0"/>
                                          </p:val>
                                        </p:tav>
                                        <p:tav tm="100000">
                                          <p:val>
                                            <p:strVal val="#ppt_h"/>
                                          </p:val>
                                        </p:tav>
                                      </p:tavLst>
                                    </p:anim>
                                    <p:anim calcmode="lin" valueType="num">
                                      <p:cBhvr>
                                        <p:cTn id="163" dur="500" fill="hold"/>
                                        <p:tgtEl>
                                          <p:spTgt spid="57"/>
                                        </p:tgtEl>
                                        <p:attrNameLst>
                                          <p:attrName>style.rotation</p:attrName>
                                        </p:attrNameLst>
                                      </p:cBhvr>
                                      <p:tavLst>
                                        <p:tav tm="0">
                                          <p:val>
                                            <p:fltVal val="90"/>
                                          </p:val>
                                        </p:tav>
                                        <p:tav tm="100000">
                                          <p:val>
                                            <p:fltVal val="0"/>
                                          </p:val>
                                        </p:tav>
                                      </p:tavLst>
                                    </p:anim>
                                    <p:animEffect transition="in" filter="fade">
                                      <p:cBhvr>
                                        <p:cTn id="164" dur="500"/>
                                        <p:tgtEl>
                                          <p:spTgt spid="57"/>
                                        </p:tgtEl>
                                      </p:cBhvr>
                                    </p:animEffect>
                                  </p:childTnLst>
                                </p:cTn>
                              </p:par>
                            </p:childTnLst>
                          </p:cTn>
                        </p:par>
                        <p:par>
                          <p:cTn id="165" fill="hold">
                            <p:stCondLst>
                              <p:cond delay="11500"/>
                            </p:stCondLst>
                            <p:childTnLst>
                              <p:par>
                                <p:cTn id="166" presetID="31" presetClass="entr" presetSubtype="0" fill="hold" nodeType="afterEffect">
                                  <p:stCondLst>
                                    <p:cond delay="0"/>
                                  </p:stCondLst>
                                  <p:childTnLst>
                                    <p:set>
                                      <p:cBhvr>
                                        <p:cTn id="167" dur="1" fill="hold">
                                          <p:stCondLst>
                                            <p:cond delay="0"/>
                                          </p:stCondLst>
                                        </p:cTn>
                                        <p:tgtEl>
                                          <p:spTgt spid="58"/>
                                        </p:tgtEl>
                                        <p:attrNameLst>
                                          <p:attrName>style.visibility</p:attrName>
                                        </p:attrNameLst>
                                      </p:cBhvr>
                                      <p:to>
                                        <p:strVal val="visible"/>
                                      </p:to>
                                    </p:set>
                                    <p:anim calcmode="lin" valueType="num">
                                      <p:cBhvr>
                                        <p:cTn id="168" dur="500" fill="hold"/>
                                        <p:tgtEl>
                                          <p:spTgt spid="58"/>
                                        </p:tgtEl>
                                        <p:attrNameLst>
                                          <p:attrName>ppt_w</p:attrName>
                                        </p:attrNameLst>
                                      </p:cBhvr>
                                      <p:tavLst>
                                        <p:tav tm="0">
                                          <p:val>
                                            <p:fltVal val="0"/>
                                          </p:val>
                                        </p:tav>
                                        <p:tav tm="100000">
                                          <p:val>
                                            <p:strVal val="#ppt_w"/>
                                          </p:val>
                                        </p:tav>
                                      </p:tavLst>
                                    </p:anim>
                                    <p:anim calcmode="lin" valueType="num">
                                      <p:cBhvr>
                                        <p:cTn id="169" dur="500" fill="hold"/>
                                        <p:tgtEl>
                                          <p:spTgt spid="58"/>
                                        </p:tgtEl>
                                        <p:attrNameLst>
                                          <p:attrName>ppt_h</p:attrName>
                                        </p:attrNameLst>
                                      </p:cBhvr>
                                      <p:tavLst>
                                        <p:tav tm="0">
                                          <p:val>
                                            <p:fltVal val="0"/>
                                          </p:val>
                                        </p:tav>
                                        <p:tav tm="100000">
                                          <p:val>
                                            <p:strVal val="#ppt_h"/>
                                          </p:val>
                                        </p:tav>
                                      </p:tavLst>
                                    </p:anim>
                                    <p:anim calcmode="lin" valueType="num">
                                      <p:cBhvr>
                                        <p:cTn id="170" dur="500" fill="hold"/>
                                        <p:tgtEl>
                                          <p:spTgt spid="58"/>
                                        </p:tgtEl>
                                        <p:attrNameLst>
                                          <p:attrName>style.rotation</p:attrName>
                                        </p:attrNameLst>
                                      </p:cBhvr>
                                      <p:tavLst>
                                        <p:tav tm="0">
                                          <p:val>
                                            <p:fltVal val="90"/>
                                          </p:val>
                                        </p:tav>
                                        <p:tav tm="100000">
                                          <p:val>
                                            <p:fltVal val="0"/>
                                          </p:val>
                                        </p:tav>
                                      </p:tavLst>
                                    </p:anim>
                                    <p:animEffect transition="in" filter="fade">
                                      <p:cBhvr>
                                        <p:cTn id="171" dur="500"/>
                                        <p:tgtEl>
                                          <p:spTgt spid="58"/>
                                        </p:tgtEl>
                                      </p:cBhvr>
                                    </p:animEffect>
                                  </p:childTnLst>
                                </p:cTn>
                              </p:par>
                            </p:childTnLst>
                          </p:cTn>
                        </p:par>
                        <p:par>
                          <p:cTn id="172" fill="hold">
                            <p:stCondLst>
                              <p:cond delay="12000"/>
                            </p:stCondLst>
                            <p:childTnLst>
                              <p:par>
                                <p:cTn id="173" presetID="31" presetClass="entr" presetSubtype="0" fill="hold" nodeType="afterEffect">
                                  <p:stCondLst>
                                    <p:cond delay="0"/>
                                  </p:stCondLst>
                                  <p:childTnLst>
                                    <p:set>
                                      <p:cBhvr>
                                        <p:cTn id="174" dur="1" fill="hold">
                                          <p:stCondLst>
                                            <p:cond delay="0"/>
                                          </p:stCondLst>
                                        </p:cTn>
                                        <p:tgtEl>
                                          <p:spTgt spid="59"/>
                                        </p:tgtEl>
                                        <p:attrNameLst>
                                          <p:attrName>style.visibility</p:attrName>
                                        </p:attrNameLst>
                                      </p:cBhvr>
                                      <p:to>
                                        <p:strVal val="visible"/>
                                      </p:to>
                                    </p:set>
                                    <p:anim calcmode="lin" valueType="num">
                                      <p:cBhvr>
                                        <p:cTn id="175" dur="500" fill="hold"/>
                                        <p:tgtEl>
                                          <p:spTgt spid="59"/>
                                        </p:tgtEl>
                                        <p:attrNameLst>
                                          <p:attrName>ppt_w</p:attrName>
                                        </p:attrNameLst>
                                      </p:cBhvr>
                                      <p:tavLst>
                                        <p:tav tm="0">
                                          <p:val>
                                            <p:fltVal val="0"/>
                                          </p:val>
                                        </p:tav>
                                        <p:tav tm="100000">
                                          <p:val>
                                            <p:strVal val="#ppt_w"/>
                                          </p:val>
                                        </p:tav>
                                      </p:tavLst>
                                    </p:anim>
                                    <p:anim calcmode="lin" valueType="num">
                                      <p:cBhvr>
                                        <p:cTn id="176" dur="500" fill="hold"/>
                                        <p:tgtEl>
                                          <p:spTgt spid="59"/>
                                        </p:tgtEl>
                                        <p:attrNameLst>
                                          <p:attrName>ppt_h</p:attrName>
                                        </p:attrNameLst>
                                      </p:cBhvr>
                                      <p:tavLst>
                                        <p:tav tm="0">
                                          <p:val>
                                            <p:fltVal val="0"/>
                                          </p:val>
                                        </p:tav>
                                        <p:tav tm="100000">
                                          <p:val>
                                            <p:strVal val="#ppt_h"/>
                                          </p:val>
                                        </p:tav>
                                      </p:tavLst>
                                    </p:anim>
                                    <p:anim calcmode="lin" valueType="num">
                                      <p:cBhvr>
                                        <p:cTn id="177" dur="500" fill="hold"/>
                                        <p:tgtEl>
                                          <p:spTgt spid="59"/>
                                        </p:tgtEl>
                                        <p:attrNameLst>
                                          <p:attrName>style.rotation</p:attrName>
                                        </p:attrNameLst>
                                      </p:cBhvr>
                                      <p:tavLst>
                                        <p:tav tm="0">
                                          <p:val>
                                            <p:fltVal val="90"/>
                                          </p:val>
                                        </p:tav>
                                        <p:tav tm="100000">
                                          <p:val>
                                            <p:fltVal val="0"/>
                                          </p:val>
                                        </p:tav>
                                      </p:tavLst>
                                    </p:anim>
                                    <p:animEffect transition="in" filter="fade">
                                      <p:cBhvr>
                                        <p:cTn id="178" dur="500"/>
                                        <p:tgtEl>
                                          <p:spTgt spid="59"/>
                                        </p:tgtEl>
                                      </p:cBhvr>
                                    </p:animEffect>
                                  </p:childTnLst>
                                </p:cTn>
                              </p:par>
                            </p:childTnLst>
                          </p:cTn>
                        </p:par>
                        <p:par>
                          <p:cTn id="179" fill="hold">
                            <p:stCondLst>
                              <p:cond delay="12500"/>
                            </p:stCondLst>
                            <p:childTnLst>
                              <p:par>
                                <p:cTn id="180" presetID="31" presetClass="entr" presetSubtype="0" fill="hold" nodeType="afterEffect">
                                  <p:stCondLst>
                                    <p:cond delay="0"/>
                                  </p:stCondLst>
                                  <p:childTnLst>
                                    <p:set>
                                      <p:cBhvr>
                                        <p:cTn id="181" dur="1" fill="hold">
                                          <p:stCondLst>
                                            <p:cond delay="0"/>
                                          </p:stCondLst>
                                        </p:cTn>
                                        <p:tgtEl>
                                          <p:spTgt spid="34"/>
                                        </p:tgtEl>
                                        <p:attrNameLst>
                                          <p:attrName>style.visibility</p:attrName>
                                        </p:attrNameLst>
                                      </p:cBhvr>
                                      <p:to>
                                        <p:strVal val="visible"/>
                                      </p:to>
                                    </p:set>
                                    <p:anim calcmode="lin" valueType="num">
                                      <p:cBhvr>
                                        <p:cTn id="182" dur="500" fill="hold"/>
                                        <p:tgtEl>
                                          <p:spTgt spid="34"/>
                                        </p:tgtEl>
                                        <p:attrNameLst>
                                          <p:attrName>ppt_w</p:attrName>
                                        </p:attrNameLst>
                                      </p:cBhvr>
                                      <p:tavLst>
                                        <p:tav tm="0">
                                          <p:val>
                                            <p:fltVal val="0"/>
                                          </p:val>
                                        </p:tav>
                                        <p:tav tm="100000">
                                          <p:val>
                                            <p:strVal val="#ppt_w"/>
                                          </p:val>
                                        </p:tav>
                                      </p:tavLst>
                                    </p:anim>
                                    <p:anim calcmode="lin" valueType="num">
                                      <p:cBhvr>
                                        <p:cTn id="183" dur="500" fill="hold"/>
                                        <p:tgtEl>
                                          <p:spTgt spid="34"/>
                                        </p:tgtEl>
                                        <p:attrNameLst>
                                          <p:attrName>ppt_h</p:attrName>
                                        </p:attrNameLst>
                                      </p:cBhvr>
                                      <p:tavLst>
                                        <p:tav tm="0">
                                          <p:val>
                                            <p:fltVal val="0"/>
                                          </p:val>
                                        </p:tav>
                                        <p:tav tm="100000">
                                          <p:val>
                                            <p:strVal val="#ppt_h"/>
                                          </p:val>
                                        </p:tav>
                                      </p:tavLst>
                                    </p:anim>
                                    <p:anim calcmode="lin" valueType="num">
                                      <p:cBhvr>
                                        <p:cTn id="184" dur="500" fill="hold"/>
                                        <p:tgtEl>
                                          <p:spTgt spid="34"/>
                                        </p:tgtEl>
                                        <p:attrNameLst>
                                          <p:attrName>style.rotation</p:attrName>
                                        </p:attrNameLst>
                                      </p:cBhvr>
                                      <p:tavLst>
                                        <p:tav tm="0">
                                          <p:val>
                                            <p:fltVal val="90"/>
                                          </p:val>
                                        </p:tav>
                                        <p:tav tm="100000">
                                          <p:val>
                                            <p:fltVal val="0"/>
                                          </p:val>
                                        </p:tav>
                                      </p:tavLst>
                                    </p:anim>
                                    <p:animEffect transition="in" filter="fade">
                                      <p:cBhvr>
                                        <p:cTn id="185" dur="500"/>
                                        <p:tgtEl>
                                          <p:spTgt spid="34"/>
                                        </p:tgtEl>
                                      </p:cBhvr>
                                    </p:animEffect>
                                  </p:childTnLst>
                                </p:cTn>
                              </p:par>
                            </p:childTnLst>
                          </p:cTn>
                        </p:par>
                        <p:par>
                          <p:cTn id="186" fill="hold">
                            <p:stCondLst>
                              <p:cond delay="13000"/>
                            </p:stCondLst>
                            <p:childTnLst>
                              <p:par>
                                <p:cTn id="187" presetID="31" presetClass="entr" presetSubtype="0" fill="hold" nodeType="afterEffect">
                                  <p:stCondLst>
                                    <p:cond delay="0"/>
                                  </p:stCondLst>
                                  <p:childTnLst>
                                    <p:set>
                                      <p:cBhvr>
                                        <p:cTn id="188" dur="1" fill="hold">
                                          <p:stCondLst>
                                            <p:cond delay="0"/>
                                          </p:stCondLst>
                                        </p:cTn>
                                        <p:tgtEl>
                                          <p:spTgt spid="35"/>
                                        </p:tgtEl>
                                        <p:attrNameLst>
                                          <p:attrName>style.visibility</p:attrName>
                                        </p:attrNameLst>
                                      </p:cBhvr>
                                      <p:to>
                                        <p:strVal val="visible"/>
                                      </p:to>
                                    </p:set>
                                    <p:anim calcmode="lin" valueType="num">
                                      <p:cBhvr>
                                        <p:cTn id="189" dur="500" fill="hold"/>
                                        <p:tgtEl>
                                          <p:spTgt spid="35"/>
                                        </p:tgtEl>
                                        <p:attrNameLst>
                                          <p:attrName>ppt_w</p:attrName>
                                        </p:attrNameLst>
                                      </p:cBhvr>
                                      <p:tavLst>
                                        <p:tav tm="0">
                                          <p:val>
                                            <p:fltVal val="0"/>
                                          </p:val>
                                        </p:tav>
                                        <p:tav tm="100000">
                                          <p:val>
                                            <p:strVal val="#ppt_w"/>
                                          </p:val>
                                        </p:tav>
                                      </p:tavLst>
                                    </p:anim>
                                    <p:anim calcmode="lin" valueType="num">
                                      <p:cBhvr>
                                        <p:cTn id="190" dur="500" fill="hold"/>
                                        <p:tgtEl>
                                          <p:spTgt spid="35"/>
                                        </p:tgtEl>
                                        <p:attrNameLst>
                                          <p:attrName>ppt_h</p:attrName>
                                        </p:attrNameLst>
                                      </p:cBhvr>
                                      <p:tavLst>
                                        <p:tav tm="0">
                                          <p:val>
                                            <p:fltVal val="0"/>
                                          </p:val>
                                        </p:tav>
                                        <p:tav tm="100000">
                                          <p:val>
                                            <p:strVal val="#ppt_h"/>
                                          </p:val>
                                        </p:tav>
                                      </p:tavLst>
                                    </p:anim>
                                    <p:anim calcmode="lin" valueType="num">
                                      <p:cBhvr>
                                        <p:cTn id="191" dur="500" fill="hold"/>
                                        <p:tgtEl>
                                          <p:spTgt spid="35"/>
                                        </p:tgtEl>
                                        <p:attrNameLst>
                                          <p:attrName>style.rotation</p:attrName>
                                        </p:attrNameLst>
                                      </p:cBhvr>
                                      <p:tavLst>
                                        <p:tav tm="0">
                                          <p:val>
                                            <p:fltVal val="90"/>
                                          </p:val>
                                        </p:tav>
                                        <p:tav tm="100000">
                                          <p:val>
                                            <p:fltVal val="0"/>
                                          </p:val>
                                        </p:tav>
                                      </p:tavLst>
                                    </p:anim>
                                    <p:animEffect transition="in" filter="fade">
                                      <p:cBhvr>
                                        <p:cTn id="192" dur="500"/>
                                        <p:tgtEl>
                                          <p:spTgt spid="35"/>
                                        </p:tgtEl>
                                      </p:cBhvr>
                                    </p:animEffect>
                                  </p:childTnLst>
                                </p:cTn>
                              </p:par>
                            </p:childTnLst>
                          </p:cTn>
                        </p:par>
                        <p:par>
                          <p:cTn id="193" fill="hold">
                            <p:stCondLst>
                              <p:cond delay="13500"/>
                            </p:stCondLst>
                            <p:childTnLst>
                              <p:par>
                                <p:cTn id="194" presetID="31" presetClass="entr" presetSubtype="0" fill="hold" nodeType="afterEffect">
                                  <p:stCondLst>
                                    <p:cond delay="0"/>
                                  </p:stCondLst>
                                  <p:childTnLst>
                                    <p:set>
                                      <p:cBhvr>
                                        <p:cTn id="195" dur="1" fill="hold">
                                          <p:stCondLst>
                                            <p:cond delay="0"/>
                                          </p:stCondLst>
                                        </p:cTn>
                                        <p:tgtEl>
                                          <p:spTgt spid="36"/>
                                        </p:tgtEl>
                                        <p:attrNameLst>
                                          <p:attrName>style.visibility</p:attrName>
                                        </p:attrNameLst>
                                      </p:cBhvr>
                                      <p:to>
                                        <p:strVal val="visible"/>
                                      </p:to>
                                    </p:set>
                                    <p:anim calcmode="lin" valueType="num">
                                      <p:cBhvr>
                                        <p:cTn id="196" dur="500" fill="hold"/>
                                        <p:tgtEl>
                                          <p:spTgt spid="36"/>
                                        </p:tgtEl>
                                        <p:attrNameLst>
                                          <p:attrName>ppt_w</p:attrName>
                                        </p:attrNameLst>
                                      </p:cBhvr>
                                      <p:tavLst>
                                        <p:tav tm="0">
                                          <p:val>
                                            <p:fltVal val="0"/>
                                          </p:val>
                                        </p:tav>
                                        <p:tav tm="100000">
                                          <p:val>
                                            <p:strVal val="#ppt_w"/>
                                          </p:val>
                                        </p:tav>
                                      </p:tavLst>
                                    </p:anim>
                                    <p:anim calcmode="lin" valueType="num">
                                      <p:cBhvr>
                                        <p:cTn id="197" dur="500" fill="hold"/>
                                        <p:tgtEl>
                                          <p:spTgt spid="36"/>
                                        </p:tgtEl>
                                        <p:attrNameLst>
                                          <p:attrName>ppt_h</p:attrName>
                                        </p:attrNameLst>
                                      </p:cBhvr>
                                      <p:tavLst>
                                        <p:tav tm="0">
                                          <p:val>
                                            <p:fltVal val="0"/>
                                          </p:val>
                                        </p:tav>
                                        <p:tav tm="100000">
                                          <p:val>
                                            <p:strVal val="#ppt_h"/>
                                          </p:val>
                                        </p:tav>
                                      </p:tavLst>
                                    </p:anim>
                                    <p:anim calcmode="lin" valueType="num">
                                      <p:cBhvr>
                                        <p:cTn id="198" dur="500" fill="hold"/>
                                        <p:tgtEl>
                                          <p:spTgt spid="36"/>
                                        </p:tgtEl>
                                        <p:attrNameLst>
                                          <p:attrName>style.rotation</p:attrName>
                                        </p:attrNameLst>
                                      </p:cBhvr>
                                      <p:tavLst>
                                        <p:tav tm="0">
                                          <p:val>
                                            <p:fltVal val="90"/>
                                          </p:val>
                                        </p:tav>
                                        <p:tav tm="100000">
                                          <p:val>
                                            <p:fltVal val="0"/>
                                          </p:val>
                                        </p:tav>
                                      </p:tavLst>
                                    </p:anim>
                                    <p:animEffect transition="in" filter="fade">
                                      <p:cBhvr>
                                        <p:cTn id="199" dur="500"/>
                                        <p:tgtEl>
                                          <p:spTgt spid="36"/>
                                        </p:tgtEl>
                                      </p:cBhvr>
                                    </p:animEffect>
                                  </p:childTnLst>
                                </p:cTn>
                              </p:par>
                            </p:childTnLst>
                          </p:cTn>
                        </p:par>
                        <p:par>
                          <p:cTn id="200" fill="hold">
                            <p:stCondLst>
                              <p:cond delay="14000"/>
                            </p:stCondLst>
                            <p:childTnLst>
                              <p:par>
                                <p:cTn id="201" presetID="31" presetClass="entr" presetSubtype="0" fill="hold" nodeType="afterEffect">
                                  <p:stCondLst>
                                    <p:cond delay="0"/>
                                  </p:stCondLst>
                                  <p:childTnLst>
                                    <p:set>
                                      <p:cBhvr>
                                        <p:cTn id="202" dur="1" fill="hold">
                                          <p:stCondLst>
                                            <p:cond delay="0"/>
                                          </p:stCondLst>
                                        </p:cTn>
                                        <p:tgtEl>
                                          <p:spTgt spid="37"/>
                                        </p:tgtEl>
                                        <p:attrNameLst>
                                          <p:attrName>style.visibility</p:attrName>
                                        </p:attrNameLst>
                                      </p:cBhvr>
                                      <p:to>
                                        <p:strVal val="visible"/>
                                      </p:to>
                                    </p:set>
                                    <p:anim calcmode="lin" valueType="num">
                                      <p:cBhvr>
                                        <p:cTn id="203" dur="500" fill="hold"/>
                                        <p:tgtEl>
                                          <p:spTgt spid="37"/>
                                        </p:tgtEl>
                                        <p:attrNameLst>
                                          <p:attrName>ppt_w</p:attrName>
                                        </p:attrNameLst>
                                      </p:cBhvr>
                                      <p:tavLst>
                                        <p:tav tm="0">
                                          <p:val>
                                            <p:fltVal val="0"/>
                                          </p:val>
                                        </p:tav>
                                        <p:tav tm="100000">
                                          <p:val>
                                            <p:strVal val="#ppt_w"/>
                                          </p:val>
                                        </p:tav>
                                      </p:tavLst>
                                    </p:anim>
                                    <p:anim calcmode="lin" valueType="num">
                                      <p:cBhvr>
                                        <p:cTn id="204" dur="500" fill="hold"/>
                                        <p:tgtEl>
                                          <p:spTgt spid="37"/>
                                        </p:tgtEl>
                                        <p:attrNameLst>
                                          <p:attrName>ppt_h</p:attrName>
                                        </p:attrNameLst>
                                      </p:cBhvr>
                                      <p:tavLst>
                                        <p:tav tm="0">
                                          <p:val>
                                            <p:fltVal val="0"/>
                                          </p:val>
                                        </p:tav>
                                        <p:tav tm="100000">
                                          <p:val>
                                            <p:strVal val="#ppt_h"/>
                                          </p:val>
                                        </p:tav>
                                      </p:tavLst>
                                    </p:anim>
                                    <p:anim calcmode="lin" valueType="num">
                                      <p:cBhvr>
                                        <p:cTn id="205" dur="500" fill="hold"/>
                                        <p:tgtEl>
                                          <p:spTgt spid="37"/>
                                        </p:tgtEl>
                                        <p:attrNameLst>
                                          <p:attrName>style.rotation</p:attrName>
                                        </p:attrNameLst>
                                      </p:cBhvr>
                                      <p:tavLst>
                                        <p:tav tm="0">
                                          <p:val>
                                            <p:fltVal val="90"/>
                                          </p:val>
                                        </p:tav>
                                        <p:tav tm="100000">
                                          <p:val>
                                            <p:fltVal val="0"/>
                                          </p:val>
                                        </p:tav>
                                      </p:tavLst>
                                    </p:anim>
                                    <p:animEffect transition="in" filter="fade">
                                      <p:cBhvr>
                                        <p:cTn id="206" dur="500"/>
                                        <p:tgtEl>
                                          <p:spTgt spid="37"/>
                                        </p:tgtEl>
                                      </p:cBhvr>
                                    </p:animEffect>
                                  </p:childTnLst>
                                </p:cTn>
                              </p:par>
                            </p:childTnLst>
                          </p:cTn>
                        </p:par>
                        <p:par>
                          <p:cTn id="207" fill="hold">
                            <p:stCondLst>
                              <p:cond delay="14500"/>
                            </p:stCondLst>
                            <p:childTnLst>
                              <p:par>
                                <p:cTn id="208" presetID="31" presetClass="entr" presetSubtype="0" fill="hold" nodeType="afterEffect">
                                  <p:stCondLst>
                                    <p:cond delay="0"/>
                                  </p:stCondLst>
                                  <p:childTnLst>
                                    <p:set>
                                      <p:cBhvr>
                                        <p:cTn id="209" dur="1" fill="hold">
                                          <p:stCondLst>
                                            <p:cond delay="0"/>
                                          </p:stCondLst>
                                        </p:cTn>
                                        <p:tgtEl>
                                          <p:spTgt spid="38"/>
                                        </p:tgtEl>
                                        <p:attrNameLst>
                                          <p:attrName>style.visibility</p:attrName>
                                        </p:attrNameLst>
                                      </p:cBhvr>
                                      <p:to>
                                        <p:strVal val="visible"/>
                                      </p:to>
                                    </p:set>
                                    <p:anim calcmode="lin" valueType="num">
                                      <p:cBhvr>
                                        <p:cTn id="210" dur="500" fill="hold"/>
                                        <p:tgtEl>
                                          <p:spTgt spid="38"/>
                                        </p:tgtEl>
                                        <p:attrNameLst>
                                          <p:attrName>ppt_w</p:attrName>
                                        </p:attrNameLst>
                                      </p:cBhvr>
                                      <p:tavLst>
                                        <p:tav tm="0">
                                          <p:val>
                                            <p:fltVal val="0"/>
                                          </p:val>
                                        </p:tav>
                                        <p:tav tm="100000">
                                          <p:val>
                                            <p:strVal val="#ppt_w"/>
                                          </p:val>
                                        </p:tav>
                                      </p:tavLst>
                                    </p:anim>
                                    <p:anim calcmode="lin" valueType="num">
                                      <p:cBhvr>
                                        <p:cTn id="211" dur="500" fill="hold"/>
                                        <p:tgtEl>
                                          <p:spTgt spid="38"/>
                                        </p:tgtEl>
                                        <p:attrNameLst>
                                          <p:attrName>ppt_h</p:attrName>
                                        </p:attrNameLst>
                                      </p:cBhvr>
                                      <p:tavLst>
                                        <p:tav tm="0">
                                          <p:val>
                                            <p:fltVal val="0"/>
                                          </p:val>
                                        </p:tav>
                                        <p:tav tm="100000">
                                          <p:val>
                                            <p:strVal val="#ppt_h"/>
                                          </p:val>
                                        </p:tav>
                                      </p:tavLst>
                                    </p:anim>
                                    <p:anim calcmode="lin" valueType="num">
                                      <p:cBhvr>
                                        <p:cTn id="212" dur="500" fill="hold"/>
                                        <p:tgtEl>
                                          <p:spTgt spid="38"/>
                                        </p:tgtEl>
                                        <p:attrNameLst>
                                          <p:attrName>style.rotation</p:attrName>
                                        </p:attrNameLst>
                                      </p:cBhvr>
                                      <p:tavLst>
                                        <p:tav tm="0">
                                          <p:val>
                                            <p:fltVal val="90"/>
                                          </p:val>
                                        </p:tav>
                                        <p:tav tm="100000">
                                          <p:val>
                                            <p:fltVal val="0"/>
                                          </p:val>
                                        </p:tav>
                                      </p:tavLst>
                                    </p:anim>
                                    <p:animEffect transition="in" filter="fade">
                                      <p:cBhvr>
                                        <p:cTn id="213" dur="500"/>
                                        <p:tgtEl>
                                          <p:spTgt spid="38"/>
                                        </p:tgtEl>
                                      </p:cBhvr>
                                    </p:animEffect>
                                  </p:childTnLst>
                                </p:cTn>
                              </p:par>
                            </p:childTnLst>
                          </p:cTn>
                        </p:par>
                        <p:par>
                          <p:cTn id="214" fill="hold">
                            <p:stCondLst>
                              <p:cond delay="15000"/>
                            </p:stCondLst>
                            <p:childTnLst>
                              <p:par>
                                <p:cTn id="215" presetID="31" presetClass="entr" presetSubtype="0" fill="hold" nodeType="afterEffect">
                                  <p:stCondLst>
                                    <p:cond delay="0"/>
                                  </p:stCondLst>
                                  <p:childTnLst>
                                    <p:set>
                                      <p:cBhvr>
                                        <p:cTn id="216" dur="1" fill="hold">
                                          <p:stCondLst>
                                            <p:cond delay="0"/>
                                          </p:stCondLst>
                                        </p:cTn>
                                        <p:tgtEl>
                                          <p:spTgt spid="39"/>
                                        </p:tgtEl>
                                        <p:attrNameLst>
                                          <p:attrName>style.visibility</p:attrName>
                                        </p:attrNameLst>
                                      </p:cBhvr>
                                      <p:to>
                                        <p:strVal val="visible"/>
                                      </p:to>
                                    </p:set>
                                    <p:anim calcmode="lin" valueType="num">
                                      <p:cBhvr>
                                        <p:cTn id="217" dur="500" fill="hold"/>
                                        <p:tgtEl>
                                          <p:spTgt spid="39"/>
                                        </p:tgtEl>
                                        <p:attrNameLst>
                                          <p:attrName>ppt_w</p:attrName>
                                        </p:attrNameLst>
                                      </p:cBhvr>
                                      <p:tavLst>
                                        <p:tav tm="0">
                                          <p:val>
                                            <p:fltVal val="0"/>
                                          </p:val>
                                        </p:tav>
                                        <p:tav tm="100000">
                                          <p:val>
                                            <p:strVal val="#ppt_w"/>
                                          </p:val>
                                        </p:tav>
                                      </p:tavLst>
                                    </p:anim>
                                    <p:anim calcmode="lin" valueType="num">
                                      <p:cBhvr>
                                        <p:cTn id="218" dur="500" fill="hold"/>
                                        <p:tgtEl>
                                          <p:spTgt spid="39"/>
                                        </p:tgtEl>
                                        <p:attrNameLst>
                                          <p:attrName>ppt_h</p:attrName>
                                        </p:attrNameLst>
                                      </p:cBhvr>
                                      <p:tavLst>
                                        <p:tav tm="0">
                                          <p:val>
                                            <p:fltVal val="0"/>
                                          </p:val>
                                        </p:tav>
                                        <p:tav tm="100000">
                                          <p:val>
                                            <p:strVal val="#ppt_h"/>
                                          </p:val>
                                        </p:tav>
                                      </p:tavLst>
                                    </p:anim>
                                    <p:anim calcmode="lin" valueType="num">
                                      <p:cBhvr>
                                        <p:cTn id="219" dur="500" fill="hold"/>
                                        <p:tgtEl>
                                          <p:spTgt spid="39"/>
                                        </p:tgtEl>
                                        <p:attrNameLst>
                                          <p:attrName>style.rotation</p:attrName>
                                        </p:attrNameLst>
                                      </p:cBhvr>
                                      <p:tavLst>
                                        <p:tav tm="0">
                                          <p:val>
                                            <p:fltVal val="90"/>
                                          </p:val>
                                        </p:tav>
                                        <p:tav tm="100000">
                                          <p:val>
                                            <p:fltVal val="0"/>
                                          </p:val>
                                        </p:tav>
                                      </p:tavLst>
                                    </p:anim>
                                    <p:animEffect transition="in" filter="fade">
                                      <p:cBhvr>
                                        <p:cTn id="2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 xmlns:a16="http://schemas.microsoft.com/office/drawing/2014/main" id="{25B604D2-90D4-4430-87A1-D8EC6B483510}"/>
              </a:ext>
            </a:extLst>
          </p:cNvPr>
          <p:cNvGraphicFramePr>
            <a:graphicFrameLocks/>
          </p:cNvGraphicFramePr>
          <p:nvPr>
            <p:extLst>
              <p:ext uri="{D42A27DB-BD31-4B8C-83A1-F6EECF244321}">
                <p14:modId xmlns:p14="http://schemas.microsoft.com/office/powerpoint/2010/main" val="2823039032"/>
              </p:ext>
            </p:extLst>
          </p:nvPr>
        </p:nvGraphicFramePr>
        <p:xfrm>
          <a:off x="1166327" y="1035698"/>
          <a:ext cx="9657183" cy="48425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119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idx="4294967295"/>
          </p:nvPr>
        </p:nvSpPr>
        <p:spPr>
          <a:xfrm>
            <a:off x="1075892" y="-368578"/>
            <a:ext cx="7651852" cy="1450757"/>
          </a:xfrm>
        </p:spPr>
        <p:txBody>
          <a:bodyPr>
            <a:normAutofit/>
          </a:bodyPr>
          <a:lstStyle/>
          <a:p>
            <a:r>
              <a:rPr lang="en-GB" sz="3200" dirty="0"/>
              <a:t>Positive development </a:t>
            </a:r>
            <a:r>
              <a:rPr lang="en-GB" sz="3200" dirty="0" smtClean="0"/>
              <a:t>over 20 </a:t>
            </a:r>
            <a:r>
              <a:rPr lang="en-GB" sz="3200" dirty="0"/>
              <a:t>years</a:t>
            </a:r>
          </a:p>
        </p:txBody>
      </p:sp>
      <p:cxnSp>
        <p:nvCxnSpPr>
          <p:cNvPr id="4" name="Straight Connector 3"/>
          <p:cNvCxnSpPr/>
          <p:nvPr/>
        </p:nvCxnSpPr>
        <p:spPr>
          <a:xfrm>
            <a:off x="1193532" y="1137254"/>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stretch>
            <a:fillRect/>
          </a:stretch>
        </p:blipFill>
        <p:spPr>
          <a:xfrm>
            <a:off x="564138" y="1702682"/>
            <a:ext cx="8675360" cy="4730906"/>
          </a:xfrm>
          <a:prstGeom prst="rect">
            <a:avLst/>
          </a:prstGeom>
        </p:spPr>
      </p:pic>
      <p:sp>
        <p:nvSpPr>
          <p:cNvPr id="2" name="Rectangle 1"/>
          <p:cNvSpPr/>
          <p:nvPr/>
        </p:nvSpPr>
        <p:spPr>
          <a:xfrm>
            <a:off x="6774024" y="2796465"/>
            <a:ext cx="4795935" cy="830997"/>
          </a:xfrm>
          <a:prstGeom prst="rect">
            <a:avLst/>
          </a:prstGeom>
        </p:spPr>
        <p:txBody>
          <a:bodyPr wrap="square">
            <a:spAutoFit/>
          </a:bodyPr>
          <a:lstStyle/>
          <a:p>
            <a:pPr algn="ctr"/>
            <a:r>
              <a:rPr lang="en-US" sz="4800" dirty="0"/>
              <a:t>THANK YOU</a:t>
            </a:r>
          </a:p>
        </p:txBody>
      </p:sp>
    </p:spTree>
    <p:extLst>
      <p:ext uri="{BB962C8B-B14F-4D97-AF65-F5344CB8AC3E}">
        <p14:creationId xmlns:p14="http://schemas.microsoft.com/office/powerpoint/2010/main" val="3862291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303867" y="6468832"/>
            <a:ext cx="9672840" cy="365125"/>
          </a:xfrm>
        </p:spPr>
        <p:txBody>
          <a:bodyPr/>
          <a:lstStyle/>
          <a:p>
            <a:r>
              <a:rPr lang="en-US" dirty="0" err="1" smtClean="0">
                <a:latin typeface="Arial" panose="020B0604020202020204" pitchFamily="34" charset="0"/>
                <a:cs typeface="Arial" panose="020B0604020202020204" pitchFamily="34" charset="0"/>
              </a:rPr>
              <a:t>Rannsóknir</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og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greining</a:t>
            </a:r>
            <a:r>
              <a:rPr lang="en-US" dirty="0" smtClean="0">
                <a:latin typeface="Arial" panose="020B0604020202020204" pitchFamily="34" charset="0"/>
                <a:cs typeface="Arial" panose="020B0604020202020204" pitchFamily="34" charset="0"/>
              </a:rPr>
              <a:t> 2016</a:t>
            </a:r>
            <a:endParaRPr lang="en-US"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1331854" y="308239"/>
            <a:ext cx="8774222" cy="5964743"/>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590" y="2848176"/>
            <a:ext cx="3914483" cy="1173249"/>
          </a:xfrm>
          <a:prstGeom prst="rect">
            <a:avLst/>
          </a:prstGeom>
        </p:spPr>
      </p:pic>
      <p:sp>
        <p:nvSpPr>
          <p:cNvPr id="5" name="TextBox 4"/>
          <p:cNvSpPr txBox="1"/>
          <p:nvPr/>
        </p:nvSpPr>
        <p:spPr>
          <a:xfrm>
            <a:off x="702590" y="2478843"/>
            <a:ext cx="1520281"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is-IS" dirty="0"/>
              <a:t>The Atlantic</a:t>
            </a:r>
          </a:p>
        </p:txBody>
      </p:sp>
    </p:spTree>
    <p:extLst>
      <p:ext uri="{BB962C8B-B14F-4D97-AF65-F5344CB8AC3E}">
        <p14:creationId xmlns:p14="http://schemas.microsoft.com/office/powerpoint/2010/main" val="3520264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226" y="0"/>
            <a:ext cx="7873465" cy="1296210"/>
          </a:xfrm>
        </p:spPr>
        <p:txBody>
          <a:bodyPr/>
          <a:lstStyle/>
          <a:p>
            <a:r>
              <a:rPr lang="is-IS" sz="2100" b="1" dirty="0" smtClean="0"/>
              <a:t>1997: Smoke daily, Drunk past 30 days, Have tried hashish </a:t>
            </a:r>
            <a:endParaRPr lang="is-IS" sz="2100" b="1" dirty="0"/>
          </a:p>
        </p:txBody>
      </p:sp>
      <p:graphicFrame>
        <p:nvGraphicFramePr>
          <p:cNvPr id="6" name="Chart 5"/>
          <p:cNvGraphicFramePr/>
          <p:nvPr>
            <p:extLst>
              <p:ext uri="{D42A27DB-BD31-4B8C-83A1-F6EECF244321}">
                <p14:modId xmlns:p14="http://schemas.microsoft.com/office/powerpoint/2010/main" val="200205550"/>
              </p:ext>
            </p:extLst>
          </p:nvPr>
        </p:nvGraphicFramePr>
        <p:xfrm>
          <a:off x="1713187" y="1671146"/>
          <a:ext cx="9764110" cy="42882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56267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Lst>
          </a:blip>
          <a:srcRect l="18129"/>
          <a:stretch/>
        </p:blipFill>
        <p:spPr>
          <a:xfrm>
            <a:off x="6421650" y="-13716"/>
            <a:ext cx="7475863" cy="6350348"/>
          </a:xfrm>
          <a:prstGeom prst="rect">
            <a:avLst/>
          </a:prstGeom>
        </p:spPr>
      </p:pic>
      <p:cxnSp>
        <p:nvCxnSpPr>
          <p:cNvPr id="4" name="Straight Connector 3"/>
          <p:cNvCxnSpPr/>
          <p:nvPr/>
        </p:nvCxnSpPr>
        <p:spPr>
          <a:xfrm>
            <a:off x="1162855" y="2526569"/>
            <a:ext cx="420071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242" name="Rectangle 1"/>
          <p:cNvSpPr>
            <a:spLocks noChangeArrowheads="1"/>
          </p:cNvSpPr>
          <p:nvPr/>
        </p:nvSpPr>
        <p:spPr bwMode="auto">
          <a:xfrm>
            <a:off x="218314" y="1857035"/>
            <a:ext cx="8321675" cy="2154436"/>
          </a:xfrm>
          <a:prstGeom prst="rect">
            <a:avLst/>
          </a:prstGeom>
          <a:noFill/>
          <a:ln>
            <a:noFill/>
          </a:ln>
          <a:extLst/>
        </p:spPr>
        <p:txBody>
          <a:bodyPr>
            <a:spAutoFit/>
          </a:bodyPr>
          <a:lstStyle/>
          <a:p>
            <a:pPr>
              <a:defRPr/>
            </a:pPr>
            <a:r>
              <a:rPr lang="en-US" sz="2800" dirty="0">
                <a:latin typeface="Arial" panose="020B0604020202020204" pitchFamily="34" charset="0"/>
                <a:cs typeface="Arial" panose="020B0604020202020204" pitchFamily="34" charset="0"/>
              </a:rPr>
              <a:t>Youth in Iceland core elements:</a:t>
            </a:r>
          </a:p>
          <a:p>
            <a:pPr>
              <a:defRPr/>
            </a:pPr>
            <a:endParaRPr lang="en-US" sz="2800" dirty="0">
              <a:latin typeface="Arial" panose="020B0604020202020204" pitchFamily="34" charset="0"/>
              <a:cs typeface="Arial" panose="020B0604020202020204" pitchFamily="34" charset="0"/>
            </a:endParaRPr>
          </a:p>
          <a:p>
            <a:pPr marL="342900" indent="-342900">
              <a:buFont typeface="Arial" charset="0"/>
              <a:buChar char="•"/>
              <a:defRPr/>
            </a:pPr>
            <a:r>
              <a:rPr lang="en-US" sz="2500" dirty="0">
                <a:latin typeface="Arial" panose="020B0604020202020204" pitchFamily="34" charset="0"/>
                <a:cs typeface="Arial" panose="020B0604020202020204" pitchFamily="34" charset="0"/>
              </a:rPr>
              <a:t>Evidence base</a:t>
            </a:r>
          </a:p>
          <a:p>
            <a:pPr marL="342900" indent="-342900">
              <a:buFont typeface="Arial" charset="0"/>
              <a:buChar char="•"/>
              <a:defRPr/>
            </a:pPr>
            <a:r>
              <a:rPr lang="en-US" sz="2500" dirty="0">
                <a:latin typeface="Arial" panose="020B0604020202020204" pitchFamily="34" charset="0"/>
                <a:cs typeface="Arial" panose="020B0604020202020204" pitchFamily="34" charset="0"/>
              </a:rPr>
              <a:t>Community approach</a:t>
            </a:r>
          </a:p>
          <a:p>
            <a:pPr marL="342900" indent="-342900">
              <a:buFont typeface="Arial" charset="0"/>
              <a:buChar char="•"/>
              <a:defRPr/>
            </a:pPr>
            <a:r>
              <a:rPr lang="en-US" sz="2500" dirty="0">
                <a:latin typeface="Arial" panose="020B0604020202020204" pitchFamily="34" charset="0"/>
                <a:cs typeface="Arial" panose="020B0604020202020204" pitchFamily="34" charset="0"/>
              </a:rPr>
              <a:t>Research – policy – </a:t>
            </a:r>
            <a:r>
              <a:rPr lang="en-US" sz="2500" dirty="0" smtClean="0">
                <a:latin typeface="Arial" panose="020B0604020202020204" pitchFamily="34" charset="0"/>
                <a:cs typeface="Arial" panose="020B0604020202020204" pitchFamily="34" charset="0"/>
              </a:rPr>
              <a:t>practice: dialogue</a:t>
            </a:r>
            <a:endParaRPr lang="en-US"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78884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231"/>
          <p:cNvPicPr>
            <a:picLocks noChangeAspect="1"/>
          </p:cNvPicPr>
          <p:nvPr/>
        </p:nvPicPr>
        <p:blipFill rotWithShape="1">
          <a:blip r:embed="rId3">
            <a:alphaModFix/>
          </a:blip>
          <a:srcRect/>
          <a:stretch/>
        </p:blipFill>
        <p:spPr>
          <a:xfrm>
            <a:off x="1666874" y="661028"/>
            <a:ext cx="8932701" cy="5267452"/>
          </a:xfrm>
          <a:prstGeom prst="rect">
            <a:avLst/>
          </a:prstGeom>
          <a:noFill/>
          <a:ln>
            <a:noFill/>
          </a:ln>
        </p:spPr>
      </p:pic>
    </p:spTree>
    <p:extLst>
      <p:ext uri="{BB962C8B-B14F-4D97-AF65-F5344CB8AC3E}">
        <p14:creationId xmlns:p14="http://schemas.microsoft.com/office/powerpoint/2010/main" val="13418536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239"/>
          <p:cNvPicPr>
            <a:picLocks noChangeAspect="1"/>
          </p:cNvPicPr>
          <p:nvPr/>
        </p:nvPicPr>
        <p:blipFill rotWithShape="1">
          <a:blip r:embed="rId3">
            <a:alphaModFix/>
          </a:blip>
          <a:srcRect/>
          <a:stretch/>
        </p:blipFill>
        <p:spPr>
          <a:xfrm>
            <a:off x="1604865" y="609798"/>
            <a:ext cx="8997868" cy="5305809"/>
          </a:xfrm>
          <a:prstGeom prst="rect">
            <a:avLst/>
          </a:prstGeom>
          <a:noFill/>
          <a:ln>
            <a:noFill/>
          </a:ln>
        </p:spPr>
      </p:pic>
    </p:spTree>
    <p:extLst>
      <p:ext uri="{BB962C8B-B14F-4D97-AF65-F5344CB8AC3E}">
        <p14:creationId xmlns:p14="http://schemas.microsoft.com/office/powerpoint/2010/main" val="15348279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500"/>
            <a:ext cx="12943550" cy="6385897"/>
          </a:xfrm>
          <a:prstGeom prst="rect">
            <a:avLst/>
          </a:prstGeom>
        </p:spPr>
      </p:pic>
      <p:sp>
        <p:nvSpPr>
          <p:cNvPr id="5" name="Slide Number Placeholder 4"/>
          <p:cNvSpPr>
            <a:spLocks noGrp="1"/>
          </p:cNvSpPr>
          <p:nvPr>
            <p:ph type="sldNum" sz="quarter" idx="4"/>
          </p:nvPr>
        </p:nvSpPr>
        <p:spPr>
          <a:xfrm>
            <a:off x="8719922" y="6385897"/>
            <a:ext cx="1312025" cy="365125"/>
          </a:xfrm>
        </p:spPr>
        <p:txBody>
          <a:bodyPr/>
          <a:lstStyle/>
          <a:p>
            <a:fld id="{629637A9-119A-49DA-BD12-AAC58B377D80}" type="slidenum">
              <a:rPr lang="en-US" smtClean="0"/>
              <a:t>8</a:t>
            </a:fld>
            <a:endParaRPr lang="en-US" dirty="0"/>
          </a:p>
        </p:txBody>
      </p:sp>
      <p:sp>
        <p:nvSpPr>
          <p:cNvPr id="6" name="Rectangle 5"/>
          <p:cNvSpPr/>
          <p:nvPr/>
        </p:nvSpPr>
        <p:spPr>
          <a:xfrm>
            <a:off x="-86433" y="4814887"/>
            <a:ext cx="12438757" cy="1517131"/>
          </a:xfrm>
          <a:prstGeom prst="rect">
            <a:avLst/>
          </a:prstGeom>
          <a:solidFill>
            <a:srgbClr val="FFFFFF">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txBox="1">
            <a:spLocks/>
          </p:cNvSpPr>
          <p:nvPr/>
        </p:nvSpPr>
        <p:spPr>
          <a:xfrm>
            <a:off x="942883" y="4963351"/>
            <a:ext cx="6842946" cy="87600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sz="3200" dirty="0" smtClean="0">
                <a:solidFill>
                  <a:schemeClr val="bg2">
                    <a:lumMod val="50000"/>
                  </a:schemeClr>
                </a:solidFill>
              </a:rPr>
              <a:t>ANALYSIS</a:t>
            </a:r>
            <a:endParaRPr lang="en-US" sz="3200" dirty="0">
              <a:solidFill>
                <a:schemeClr val="bg2">
                  <a:lumMod val="50000"/>
                </a:schemeClr>
              </a:solidFill>
            </a:endParaRPr>
          </a:p>
        </p:txBody>
      </p:sp>
    </p:spTree>
    <p:extLst>
      <p:ext uri="{BB962C8B-B14F-4D97-AF65-F5344CB8AC3E}">
        <p14:creationId xmlns:p14="http://schemas.microsoft.com/office/powerpoint/2010/main" val="12536977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151330555.jpg"/>
          <p:cNvPicPr>
            <a:picLocks noGrp="1" noChangeAspect="1"/>
          </p:cNvPicPr>
          <p:nvPr>
            <p:ph type="pic" idx="13"/>
          </p:nvPr>
        </p:nvPicPr>
        <p:blipFill rotWithShape="1">
          <a:blip r:embed="rId3" cstate="print">
            <a:extLst>
              <a:ext uri="{28A0092B-C50C-407E-A947-70E740481C1C}">
                <a14:useLocalDpi xmlns:a14="http://schemas.microsoft.com/office/drawing/2010/main"/>
              </a:ext>
            </a:extLst>
          </a:blip>
          <a:srcRect t="10390" b="10390"/>
          <a:stretch/>
        </p:blipFill>
        <p:spPr>
          <a:xfrm>
            <a:off x="5893771" y="-28576"/>
            <a:ext cx="6368787" cy="6356350"/>
          </a:xfrm>
          <a:prstGeom prst="rect">
            <a:avLst/>
          </a:prstGeom>
          <a:noFill/>
          <a:ln>
            <a:noFill/>
          </a:ln>
        </p:spPr>
      </p:pic>
      <p:sp>
        <p:nvSpPr>
          <p:cNvPr id="2" name="Title 1"/>
          <p:cNvSpPr>
            <a:spLocks noGrp="1"/>
          </p:cNvSpPr>
          <p:nvPr>
            <p:ph type="title"/>
          </p:nvPr>
        </p:nvSpPr>
        <p:spPr>
          <a:xfrm>
            <a:off x="520700" y="632134"/>
            <a:ext cx="5060703" cy="977900"/>
          </a:xfrm>
        </p:spPr>
        <p:txBody>
          <a:bodyPr>
            <a:normAutofit/>
          </a:bodyPr>
          <a:lstStyle/>
          <a:p>
            <a:r>
              <a:rPr lang="is-IS" sz="2500" dirty="0"/>
              <a:t>ICELANDIC database  </a:t>
            </a:r>
            <a:r>
              <a:rPr lang="is-IS" sz="2500" dirty="0" smtClean="0"/>
              <a:t>1997 </a:t>
            </a:r>
            <a:r>
              <a:rPr lang="is-IS" sz="2500" dirty="0"/>
              <a:t>– </a:t>
            </a:r>
            <a:r>
              <a:rPr lang="is-IS" sz="2500" dirty="0" smtClean="0"/>
              <a:t>2017</a:t>
            </a:r>
            <a:endParaRPr lang="is-IS" sz="2500" dirty="0"/>
          </a:p>
        </p:txBody>
      </p:sp>
      <p:sp>
        <p:nvSpPr>
          <p:cNvPr id="5" name="Content Placeholder 4"/>
          <p:cNvSpPr>
            <a:spLocks noGrp="1"/>
          </p:cNvSpPr>
          <p:nvPr>
            <p:ph idx="1"/>
          </p:nvPr>
        </p:nvSpPr>
        <p:spPr>
          <a:xfrm>
            <a:off x="984327" y="2398347"/>
            <a:ext cx="4056595" cy="2206243"/>
          </a:xfrm>
        </p:spPr>
        <p:txBody>
          <a:bodyPr>
            <a:noAutofit/>
          </a:bodyPr>
          <a:lstStyle/>
          <a:p>
            <a:pPr marL="0" indent="0">
              <a:lnSpc>
                <a:spcPct val="130000"/>
              </a:lnSpc>
              <a:buClr>
                <a:schemeClr val="bg1">
                  <a:lumMod val="85000"/>
                </a:schemeClr>
              </a:buClr>
              <a:buSzPct val="120000"/>
              <a:buNone/>
              <a:defRPr/>
            </a:pPr>
            <a:r>
              <a:rPr lang="en-US" sz="1800" b="1" dirty="0">
                <a:latin typeface="Arial" panose="020B0604020202020204" pitchFamily="34" charset="0"/>
                <a:cs typeface="Arial" panose="020B0604020202020204" pitchFamily="34" charset="0"/>
              </a:rPr>
              <a:t>Data collections in schools</a:t>
            </a:r>
          </a:p>
          <a:p>
            <a:pPr marL="285750" indent="-285750">
              <a:lnSpc>
                <a:spcPct val="130000"/>
              </a:lnSpc>
              <a:buClr>
                <a:schemeClr val="bg1">
                  <a:lumMod val="85000"/>
                </a:schemeClr>
              </a:buClr>
              <a:buSzPct val="120000"/>
              <a:buFont typeface="Arial"/>
              <a:buChar char="•"/>
              <a:defRPr/>
            </a:pPr>
            <a:r>
              <a:rPr lang="en-US" sz="1800" dirty="0">
                <a:latin typeface="Arial" panose="020B0604020202020204" pitchFamily="34" charset="0"/>
                <a:cs typeface="Arial" panose="020B0604020202020204" pitchFamily="34" charset="0"/>
              </a:rPr>
              <a:t>  </a:t>
            </a:r>
            <a:r>
              <a:rPr lang="en-US" sz="1800" dirty="0"/>
              <a:t>10 – 13 year old  </a:t>
            </a:r>
          </a:p>
          <a:p>
            <a:pPr marL="285750" indent="-285750">
              <a:lnSpc>
                <a:spcPct val="130000"/>
              </a:lnSpc>
              <a:buClr>
                <a:schemeClr val="bg1">
                  <a:lumMod val="85000"/>
                </a:schemeClr>
              </a:buClr>
              <a:buSzPct val="120000"/>
              <a:buFont typeface="Arial"/>
              <a:buChar char="•"/>
              <a:defRPr/>
            </a:pPr>
            <a:r>
              <a:rPr lang="en-US" sz="1800" dirty="0" smtClean="0">
                <a:latin typeface="Arial" panose="020B0604020202020204" pitchFamily="34" charset="0"/>
                <a:cs typeface="Arial" panose="020B0604020202020204" pitchFamily="34" charset="0"/>
              </a:rPr>
              <a:t>  14 </a:t>
            </a:r>
            <a:r>
              <a:rPr lang="en-US" sz="1800" dirty="0">
                <a:latin typeface="Arial" panose="020B0604020202020204" pitchFamily="34" charset="0"/>
                <a:cs typeface="Arial" panose="020B0604020202020204" pitchFamily="34" charset="0"/>
              </a:rPr>
              <a:t>– 16 year </a:t>
            </a:r>
            <a:r>
              <a:rPr lang="en-US" sz="1800" dirty="0" smtClean="0">
                <a:latin typeface="Arial" panose="020B0604020202020204" pitchFamily="34" charset="0"/>
                <a:cs typeface="Arial" panose="020B0604020202020204" pitchFamily="34" charset="0"/>
              </a:rPr>
              <a:t>old   </a:t>
            </a:r>
            <a:endParaRPr lang="en-US" sz="1800" dirty="0">
              <a:latin typeface="Arial" panose="020B0604020202020204" pitchFamily="34" charset="0"/>
              <a:cs typeface="Arial" panose="020B0604020202020204" pitchFamily="34" charset="0"/>
            </a:endParaRPr>
          </a:p>
          <a:p>
            <a:pPr marL="285750" indent="-285750">
              <a:lnSpc>
                <a:spcPct val="130000"/>
              </a:lnSpc>
              <a:buClr>
                <a:schemeClr val="bg1">
                  <a:lumMod val="85000"/>
                </a:schemeClr>
              </a:buClr>
              <a:buSzPct val="120000"/>
              <a:buFont typeface="Arial"/>
              <a:buChar char="•"/>
              <a:defRPr/>
            </a:pPr>
            <a:r>
              <a:rPr lang="en-US" sz="1800" dirty="0">
                <a:latin typeface="Arial" panose="020B0604020202020204" pitchFamily="34" charset="0"/>
                <a:cs typeface="Arial" panose="020B0604020202020204" pitchFamily="34" charset="0"/>
              </a:rPr>
              <a:t>  16 – 20 year old  </a:t>
            </a:r>
            <a:endParaRPr lang="en-US" sz="1800" dirty="0"/>
          </a:p>
          <a:p>
            <a:pPr marL="285750" indent="-285750">
              <a:lnSpc>
                <a:spcPct val="130000"/>
              </a:lnSpc>
              <a:buClr>
                <a:schemeClr val="bg1">
                  <a:lumMod val="85000"/>
                </a:schemeClr>
              </a:buClr>
              <a:buSzPct val="120000"/>
              <a:buFont typeface="Arial"/>
              <a:buChar char="•"/>
              <a:defRPr/>
            </a:pP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9467023"/>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Retrospect</Template>
  <TotalTime>7585</TotalTime>
  <Words>1420</Words>
  <Application>Microsoft Office PowerPoint</Application>
  <PresentationFormat>Laiekraan</PresentationFormat>
  <Paragraphs>225</Paragraphs>
  <Slides>29</Slides>
  <Notes>28</Notes>
  <HiddenSlides>0</HiddenSlides>
  <MMClips>0</MMClips>
  <ScaleCrop>false</ScaleCrop>
  <HeadingPairs>
    <vt:vector size="8" baseType="variant">
      <vt:variant>
        <vt:lpstr>Kasutatud fondid</vt:lpstr>
      </vt:variant>
      <vt:variant>
        <vt:i4>6</vt:i4>
      </vt:variant>
      <vt:variant>
        <vt:lpstr>Kujundus</vt:lpstr>
      </vt:variant>
      <vt:variant>
        <vt:i4>1</vt:i4>
      </vt:variant>
      <vt:variant>
        <vt:lpstr>Manustatud OLE-serverid</vt:lpstr>
      </vt:variant>
      <vt:variant>
        <vt:i4>2</vt:i4>
      </vt:variant>
      <vt:variant>
        <vt:lpstr>Slaidipealkirjad</vt:lpstr>
      </vt:variant>
      <vt:variant>
        <vt:i4>29</vt:i4>
      </vt:variant>
    </vt:vector>
  </HeadingPairs>
  <TitlesOfParts>
    <vt:vector size="38" baseType="lpstr">
      <vt:lpstr>Aldhabi</vt:lpstr>
      <vt:lpstr>Arial</vt:lpstr>
      <vt:lpstr>Calibri</vt:lpstr>
      <vt:lpstr>Calibri Light</vt:lpstr>
      <vt:lpstr>Georgia</vt:lpstr>
      <vt:lpstr>Times New Roman</vt:lpstr>
      <vt:lpstr>Retrospect</vt:lpstr>
      <vt:lpstr>Microsoft Exceli diagramm</vt:lpstr>
      <vt:lpstr>Worksheet</vt:lpstr>
      <vt:lpstr>Improving Lives for Youth based on Evidence</vt:lpstr>
      <vt:lpstr>PowerPointi esitlus</vt:lpstr>
      <vt:lpstr>PowerPointi esitlus</vt:lpstr>
      <vt:lpstr>1997: Smoke daily, Drunk past 30 days, Have tried hashish </vt:lpstr>
      <vt:lpstr>PowerPointi esitlus</vt:lpstr>
      <vt:lpstr>PowerPointi esitlus</vt:lpstr>
      <vt:lpstr>PowerPointi esitlus</vt:lpstr>
      <vt:lpstr>PowerPointi esitlus</vt:lpstr>
      <vt:lpstr>ICELANDIC database  1997 – 2017</vt:lpstr>
      <vt:lpstr>Proportion of students in 10th grade who have become drunk 10 times or more during last 12 months  (ESPAD, 1995)</vt:lpstr>
      <vt:lpstr>Proportion of students in 10th grade who have had accidents or injuries related to alcohol use  (ESPAD, 1995)</vt:lpstr>
      <vt:lpstr>Substance use follows cohorts</vt:lpstr>
      <vt:lpstr>Percentage of students in 9th and 10th grade who have become drunk in the last 30 days depending on if their friends become drunk one pr. month</vt:lpstr>
      <vt:lpstr>Percentage of students in 9th and 10th grade who smoke daily depending on if they practice sports</vt:lpstr>
      <vt:lpstr>Percentage of girls in 9th and 10th grade who have become drunk in the last 30 days depending on how much time they spend with parents</vt:lpstr>
      <vt:lpstr>PowerPointi esitlus</vt:lpstr>
      <vt:lpstr>Policy based on research findings</vt:lpstr>
      <vt:lpstr>A highly-publicized, annual “Prevention Day” was launched in 2007 by the President of Iceland, the goals of which were to:</vt:lpstr>
      <vt:lpstr>PowerPointi esitlus</vt:lpstr>
      <vt:lpstr>Percentage of students in 9th and 10th grade who spend time (often/almost always) with their parents during weekdays</vt:lpstr>
      <vt:lpstr>My parents know where I am in the evenings (applies very or rather well to me) 9th and 10th grade</vt:lpstr>
      <vt:lpstr>Percentage of students in 9th  and 10th grade that participate in sports in a sports club four times per week or more</vt:lpstr>
      <vt:lpstr>Percentage of students in 9th and 10th grade who have been out after 10 pm (3 times or more) in the past week</vt:lpstr>
      <vt:lpstr>Positive development over 20 years</vt:lpstr>
      <vt:lpstr>PowerPointi esitlus</vt:lpstr>
      <vt:lpstr>PowerPointi esitlus</vt:lpstr>
      <vt:lpstr>What is the commitment?</vt:lpstr>
      <vt:lpstr>PowerPointi esitlus</vt:lpstr>
      <vt:lpstr>Positive development over 20 years</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ToDo list Timeline &amp; Practical Matters</dc:title>
  <dc:creator>Erla Tolgyes</dc:creator>
  <cp:lastModifiedBy>Mari-Liis Sööt</cp:lastModifiedBy>
  <cp:revision>301</cp:revision>
  <cp:lastPrinted>2016-04-07T14:18:27Z</cp:lastPrinted>
  <dcterms:created xsi:type="dcterms:W3CDTF">2015-06-04T12:20:07Z</dcterms:created>
  <dcterms:modified xsi:type="dcterms:W3CDTF">2017-11-22T10:05:37Z</dcterms:modified>
</cp:coreProperties>
</file>